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3" r:id="rId10"/>
    <p:sldId id="274" r:id="rId11"/>
    <p:sldId id="275" r:id="rId12"/>
    <p:sldId id="276" r:id="rId13"/>
    <p:sldId id="268" r:id="rId14"/>
    <p:sldId id="269" r:id="rId15"/>
  </p:sldIdLst>
  <p:sldSz cx="12852400" cy="6184900"/>
  <p:notesSz cx="12852400" cy="61849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72" y="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568950" cy="3095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7280275" y="0"/>
            <a:ext cx="5568950" cy="3095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BC770A-E9E6-4F21-BC70-8AE249F04BA6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57675" y="773113"/>
            <a:ext cx="4337050" cy="208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85875" y="2976563"/>
            <a:ext cx="10280650" cy="2435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5875338"/>
            <a:ext cx="5568950" cy="3095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7280275" y="5875338"/>
            <a:ext cx="5568950" cy="3095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3EE82E-67AF-498E-A6F6-5C9183C25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490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>
            <a:extLst>
              <a:ext uri="{FF2B5EF4-FFF2-40B4-BE49-F238E27FC236}">
                <a16:creationId xmlns="" xmlns:a16="http://schemas.microsoft.com/office/drawing/2014/main" id="{2B004C48-0A4E-4B45-9387-7755C2EAF9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3DC99CE-2AC8-4D7F-A830-AE4042D4ECC2}" type="slidenum">
              <a:rPr lang="en-GB" altLang="de-DE"/>
              <a:pPr eaLnBrk="1" hangingPunct="1">
                <a:spcBef>
                  <a:spcPct val="0"/>
                </a:spcBef>
              </a:pPr>
              <a:t>9</a:t>
            </a:fld>
            <a:endParaRPr lang="en-GB" altLang="de-DE"/>
          </a:p>
        </p:txBody>
      </p:sp>
      <p:sp>
        <p:nvSpPr>
          <p:cNvPr id="124931" name="Rectangle 2">
            <a:extLst>
              <a:ext uri="{FF2B5EF4-FFF2-40B4-BE49-F238E27FC236}">
                <a16:creationId xmlns="" xmlns:a16="http://schemas.microsoft.com/office/drawing/2014/main" id="{9D1BAAAA-4316-46D3-B619-EAD8183D3E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68313" y="744538"/>
            <a:ext cx="7734301" cy="3722687"/>
          </a:xfrm>
          <a:ln/>
        </p:spPr>
      </p:sp>
      <p:sp>
        <p:nvSpPr>
          <p:cNvPr id="124932" name="Rectangle 3">
            <a:extLst>
              <a:ext uri="{FF2B5EF4-FFF2-40B4-BE49-F238E27FC236}">
                <a16:creationId xmlns="" xmlns:a16="http://schemas.microsoft.com/office/drawing/2014/main" id="{4907B8D6-EB86-47CD-B3FC-683A8DD38D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19022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>
            <a:extLst>
              <a:ext uri="{FF2B5EF4-FFF2-40B4-BE49-F238E27FC236}">
                <a16:creationId xmlns="" xmlns:a16="http://schemas.microsoft.com/office/drawing/2014/main" id="{2B004C48-0A4E-4B45-9387-7755C2EAF9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3DC99CE-2AC8-4D7F-A830-AE4042D4ECC2}" type="slidenum">
              <a:rPr lang="en-GB" altLang="de-DE"/>
              <a:pPr eaLnBrk="1" hangingPunct="1">
                <a:spcBef>
                  <a:spcPct val="0"/>
                </a:spcBef>
              </a:pPr>
              <a:t>10</a:t>
            </a:fld>
            <a:endParaRPr lang="en-GB" altLang="de-DE"/>
          </a:p>
        </p:txBody>
      </p:sp>
      <p:sp>
        <p:nvSpPr>
          <p:cNvPr id="124931" name="Rectangle 2">
            <a:extLst>
              <a:ext uri="{FF2B5EF4-FFF2-40B4-BE49-F238E27FC236}">
                <a16:creationId xmlns="" xmlns:a16="http://schemas.microsoft.com/office/drawing/2014/main" id="{9D1BAAAA-4316-46D3-B619-EAD8183D3E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68313" y="744538"/>
            <a:ext cx="7734301" cy="3722687"/>
          </a:xfrm>
          <a:ln/>
        </p:spPr>
      </p:sp>
      <p:sp>
        <p:nvSpPr>
          <p:cNvPr id="124932" name="Rectangle 3">
            <a:extLst>
              <a:ext uri="{FF2B5EF4-FFF2-40B4-BE49-F238E27FC236}">
                <a16:creationId xmlns="" xmlns:a16="http://schemas.microsoft.com/office/drawing/2014/main" id="{4907B8D6-EB86-47CD-B3FC-683A8DD38D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89651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>
            <a:extLst>
              <a:ext uri="{FF2B5EF4-FFF2-40B4-BE49-F238E27FC236}">
                <a16:creationId xmlns="" xmlns:a16="http://schemas.microsoft.com/office/drawing/2014/main" id="{2B004C48-0A4E-4B45-9387-7755C2EAF9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3DC99CE-2AC8-4D7F-A830-AE4042D4ECC2}" type="slidenum">
              <a:rPr lang="en-GB" altLang="de-DE"/>
              <a:pPr eaLnBrk="1" hangingPunct="1">
                <a:spcBef>
                  <a:spcPct val="0"/>
                </a:spcBef>
              </a:pPr>
              <a:t>11</a:t>
            </a:fld>
            <a:endParaRPr lang="en-GB" altLang="de-DE"/>
          </a:p>
        </p:txBody>
      </p:sp>
      <p:sp>
        <p:nvSpPr>
          <p:cNvPr id="124931" name="Rectangle 2">
            <a:extLst>
              <a:ext uri="{FF2B5EF4-FFF2-40B4-BE49-F238E27FC236}">
                <a16:creationId xmlns="" xmlns:a16="http://schemas.microsoft.com/office/drawing/2014/main" id="{9D1BAAAA-4316-46D3-B619-EAD8183D3E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68313" y="744538"/>
            <a:ext cx="7734301" cy="3722687"/>
          </a:xfrm>
          <a:ln/>
        </p:spPr>
      </p:sp>
      <p:sp>
        <p:nvSpPr>
          <p:cNvPr id="124932" name="Rectangle 3">
            <a:extLst>
              <a:ext uri="{FF2B5EF4-FFF2-40B4-BE49-F238E27FC236}">
                <a16:creationId xmlns="" xmlns:a16="http://schemas.microsoft.com/office/drawing/2014/main" id="{4907B8D6-EB86-47CD-B3FC-683A8DD38D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260189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>
            <a:extLst>
              <a:ext uri="{FF2B5EF4-FFF2-40B4-BE49-F238E27FC236}">
                <a16:creationId xmlns="" xmlns:a16="http://schemas.microsoft.com/office/drawing/2014/main" id="{2B004C48-0A4E-4B45-9387-7755C2EAF9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3DC99CE-2AC8-4D7F-A830-AE4042D4ECC2}" type="slidenum">
              <a:rPr lang="en-GB" altLang="de-DE"/>
              <a:pPr eaLnBrk="1" hangingPunct="1">
                <a:spcBef>
                  <a:spcPct val="0"/>
                </a:spcBef>
              </a:pPr>
              <a:t>12</a:t>
            </a:fld>
            <a:endParaRPr lang="en-GB" altLang="de-DE"/>
          </a:p>
        </p:txBody>
      </p:sp>
      <p:sp>
        <p:nvSpPr>
          <p:cNvPr id="124931" name="Rectangle 2">
            <a:extLst>
              <a:ext uri="{FF2B5EF4-FFF2-40B4-BE49-F238E27FC236}">
                <a16:creationId xmlns="" xmlns:a16="http://schemas.microsoft.com/office/drawing/2014/main" id="{9D1BAAAA-4316-46D3-B619-EAD8183D3E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68313" y="744538"/>
            <a:ext cx="7734301" cy="3722687"/>
          </a:xfrm>
          <a:ln/>
        </p:spPr>
      </p:sp>
      <p:sp>
        <p:nvSpPr>
          <p:cNvPr id="124932" name="Rectangle 3">
            <a:extLst>
              <a:ext uri="{FF2B5EF4-FFF2-40B4-BE49-F238E27FC236}">
                <a16:creationId xmlns="" xmlns:a16="http://schemas.microsoft.com/office/drawing/2014/main" id="{4907B8D6-EB86-47CD-B3FC-683A8DD38D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08494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3930" y="1917319"/>
            <a:ext cx="10924540" cy="12988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7860" y="3463544"/>
            <a:ext cx="8996680" cy="154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 u="heavy">
                <a:solidFill>
                  <a:srgbClr val="17375E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 u="heavy">
                <a:solidFill>
                  <a:srgbClr val="17375E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42620" y="1422527"/>
            <a:ext cx="5590794" cy="40820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618986" y="1422527"/>
            <a:ext cx="5590794" cy="40820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 u="heavy">
                <a:solidFill>
                  <a:srgbClr val="17375E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1373" y="508684"/>
            <a:ext cx="11429652" cy="1000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 u="heavy">
                <a:solidFill>
                  <a:srgbClr val="17375E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95020" y="2377836"/>
            <a:ext cx="11262359" cy="27139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69816" y="5751957"/>
            <a:ext cx="4112768" cy="3092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2620" y="5751957"/>
            <a:ext cx="2956052" cy="3092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53728" y="5751957"/>
            <a:ext cx="2956052" cy="3092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10" Type="http://schemas.openxmlformats.org/officeDocument/2006/relationships/image" Target="../media/image19.jpeg"/><Relationship Id="rId4" Type="http://schemas.openxmlformats.org/officeDocument/2006/relationships/image" Target="../media/image13.jpg"/><Relationship Id="rId9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0" y="0"/>
            <a:ext cx="12852400" cy="1339850"/>
          </a:xfrm>
          <a:prstGeom prst="rect">
            <a:avLst/>
          </a:prstGeom>
          <a:solidFill>
            <a:srgbClr val="E1F4FD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object 2"/>
          <p:cNvSpPr/>
          <p:nvPr/>
        </p:nvSpPr>
        <p:spPr>
          <a:xfrm>
            <a:off x="0" y="1339850"/>
            <a:ext cx="12852400" cy="4844795"/>
          </a:xfrm>
          <a:custGeom>
            <a:avLst/>
            <a:gdLst/>
            <a:ahLst/>
            <a:cxnLst/>
            <a:rect l="l" t="t" r="r" b="b"/>
            <a:pathLst>
              <a:path w="12852400" h="4799330">
                <a:moveTo>
                  <a:pt x="0" y="4799076"/>
                </a:moveTo>
                <a:lnTo>
                  <a:pt x="12851892" y="4799076"/>
                </a:lnTo>
                <a:lnTo>
                  <a:pt x="12851892" y="0"/>
                </a:lnTo>
                <a:lnTo>
                  <a:pt x="0" y="0"/>
                </a:lnTo>
                <a:lnTo>
                  <a:pt x="0" y="4799076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06968" y="4933188"/>
            <a:ext cx="3963923" cy="1251203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777647" y="2235673"/>
            <a:ext cx="9297105" cy="18588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1905" algn="ctr">
              <a:lnSpc>
                <a:spcPct val="100000"/>
              </a:lnSpc>
              <a:spcBef>
                <a:spcPts val="95"/>
              </a:spcBef>
            </a:pPr>
            <a:r>
              <a:rPr sz="4000" u="none" spc="-10" dirty="0" smtClean="0">
                <a:solidFill>
                  <a:srgbClr val="FFFFFF"/>
                </a:solidFill>
                <a:latin typeface="Calibri"/>
                <a:cs typeface="Calibri"/>
              </a:rPr>
              <a:t>«</a:t>
            </a:r>
            <a:r>
              <a:rPr lang="ru-RU" sz="4000" u="none" spc="-10" dirty="0" smtClean="0">
                <a:solidFill>
                  <a:srgbClr val="FFFFFF"/>
                </a:solidFill>
                <a:latin typeface="Calibri"/>
                <a:cs typeface="Calibri"/>
              </a:rPr>
              <a:t>ТРАНСГРАНИЧНЫЙ МНОГОСТОРОННИЙ ДИАЛОГ В ИНТЕРЕСАХ ТОЛЕРАНТНОСТИ И МИРА В ЦЕНТРАЛЬНОЙ АЗИИ</a:t>
            </a:r>
            <a:r>
              <a:rPr sz="4000" u="none" spc="-5" dirty="0" smtClean="0">
                <a:solidFill>
                  <a:srgbClr val="FFFFFF"/>
                </a:solidFill>
                <a:latin typeface="Calibri"/>
                <a:cs typeface="Calibri"/>
              </a:rPr>
              <a:t>»</a:t>
            </a:r>
            <a:endParaRPr sz="4000" dirty="0">
              <a:latin typeface="Calibri"/>
              <a:cs typeface="Calibri"/>
            </a:endParaRPr>
          </a:p>
        </p:txBody>
      </p:sp>
      <p:pic>
        <p:nvPicPr>
          <p:cNvPr id="11" name="Рисунок 10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55"/>
          <a:stretch/>
        </p:blipFill>
        <p:spPr bwMode="auto">
          <a:xfrm>
            <a:off x="2002050" y="-28575"/>
            <a:ext cx="8610600" cy="1397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="" xmlns:a16="http://schemas.microsoft.com/office/drawing/2014/main" id="{FC921D81-45F4-45F5-A776-8A616AFA3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9425" y="1015069"/>
            <a:ext cx="4286479" cy="314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de-DE" altLang="de-DE" sz="1443" b="1"/>
          </a:p>
        </p:txBody>
      </p:sp>
      <p:sp>
        <p:nvSpPr>
          <p:cNvPr id="8195" name="Text Box 4">
            <a:extLst>
              <a:ext uri="{FF2B5EF4-FFF2-40B4-BE49-F238E27FC236}">
                <a16:creationId xmlns="" xmlns:a16="http://schemas.microsoft.com/office/drawing/2014/main" id="{661ED679-BE46-4110-AAC3-86738EAFFC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5282" y="867099"/>
            <a:ext cx="7077920" cy="439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de-DE" altLang="de-DE" sz="2255" b="1" dirty="0"/>
          </a:p>
        </p:txBody>
      </p:sp>
      <p:sp>
        <p:nvSpPr>
          <p:cNvPr id="8196" name="Text Box 5">
            <a:extLst>
              <a:ext uri="{FF2B5EF4-FFF2-40B4-BE49-F238E27FC236}">
                <a16:creationId xmlns="" xmlns:a16="http://schemas.microsoft.com/office/drawing/2014/main" id="{CA14364F-A87F-4669-9F60-A9818BE6E9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3528" y="2572748"/>
            <a:ext cx="1493252" cy="258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de-DE" altLang="de-DE" sz="1082">
              <a:solidFill>
                <a:srgbClr val="FF0000"/>
              </a:solidFill>
            </a:endParaRPr>
          </a:p>
        </p:txBody>
      </p:sp>
      <p:sp>
        <p:nvSpPr>
          <p:cNvPr id="8197" name="Text Box 7">
            <a:extLst>
              <a:ext uri="{FF2B5EF4-FFF2-40B4-BE49-F238E27FC236}">
                <a16:creationId xmlns="" xmlns:a16="http://schemas.microsoft.com/office/drawing/2014/main" id="{1F6A2305-3C0A-4AA1-BB00-436B4713A6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8349" y="1274700"/>
            <a:ext cx="6623324" cy="3479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800100" indent="-22860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indent="0">
              <a:buNone/>
            </a:pPr>
            <a:r>
              <a:rPr lang="ru-RU" sz="1804" b="1" dirty="0"/>
              <a:t>1.4. Наращивание потенциала журналистов в вопросах ненасильственного освещения событий и предотвращения конфликтов</a:t>
            </a:r>
          </a:p>
          <a:p>
            <a:pPr marL="0" indent="0">
              <a:buNone/>
            </a:pPr>
            <a:endParaRPr lang="ru-RU" sz="1804" b="1" u="sng" dirty="0"/>
          </a:p>
          <a:p>
            <a:pPr marL="0" indent="0">
              <a:buNone/>
            </a:pPr>
            <a:r>
              <a:rPr lang="ru-RU" sz="1804" u="sng" dirty="0"/>
              <a:t>1.4.1. Разработка инструментария по использованию этических ценностей и норм для журналистов</a:t>
            </a:r>
          </a:p>
          <a:p>
            <a:pPr marL="0" indent="0">
              <a:buNone/>
            </a:pPr>
            <a:endParaRPr lang="ru-RU" sz="1804" u="sng" dirty="0" smtClean="0"/>
          </a:p>
          <a:p>
            <a:pPr marL="0" indent="0">
              <a:buNone/>
            </a:pPr>
            <a:r>
              <a:rPr lang="ru-RU" sz="1804" u="sng" dirty="0" smtClean="0"/>
              <a:t>1.4.2 </a:t>
            </a:r>
            <a:r>
              <a:rPr lang="ru-RU" sz="1804" u="sng" dirty="0"/>
              <a:t>практический семинар во всех 3 целевых странах (1 мероприятие на страну).</a:t>
            </a:r>
          </a:p>
          <a:p>
            <a:pPr marL="0" indent="0">
              <a:buNone/>
            </a:pPr>
            <a:endParaRPr lang="ru-RU" sz="1804" u="sng" dirty="0" smtClean="0"/>
          </a:p>
          <a:p>
            <a:pPr marL="0" indent="0">
              <a:buNone/>
            </a:pPr>
            <a:r>
              <a:rPr lang="ru-RU" sz="1804" u="sng" dirty="0" smtClean="0"/>
              <a:t>1.4.3</a:t>
            </a:r>
            <a:r>
              <a:rPr lang="ru-RU" sz="1804" u="sng" dirty="0"/>
              <a:t>. Объявление программы </a:t>
            </a:r>
            <a:r>
              <a:rPr lang="ru-RU" sz="1804" u="sng" dirty="0" err="1"/>
              <a:t>суб</a:t>
            </a:r>
            <a:r>
              <a:rPr lang="ru-RU" sz="1804" u="sng" dirty="0"/>
              <a:t>-грантов для СМИ</a:t>
            </a:r>
            <a:endParaRPr lang="es-ES_tradnl" altLang="de-DE" sz="1443" u="sng" dirty="0"/>
          </a:p>
        </p:txBody>
      </p:sp>
    </p:spTree>
    <p:extLst>
      <p:ext uri="{BB962C8B-B14F-4D97-AF65-F5344CB8AC3E}">
        <p14:creationId xmlns:p14="http://schemas.microsoft.com/office/powerpoint/2010/main" val="2464561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="" xmlns:a16="http://schemas.microsoft.com/office/drawing/2014/main" id="{FC921D81-45F4-45F5-A776-8A616AFA3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9425" y="1015069"/>
            <a:ext cx="4286479" cy="314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de-DE" altLang="de-DE" sz="1443" b="1"/>
          </a:p>
        </p:txBody>
      </p:sp>
      <p:sp>
        <p:nvSpPr>
          <p:cNvPr id="8195" name="Text Box 4">
            <a:extLst>
              <a:ext uri="{FF2B5EF4-FFF2-40B4-BE49-F238E27FC236}">
                <a16:creationId xmlns="" xmlns:a16="http://schemas.microsoft.com/office/drawing/2014/main" id="{661ED679-BE46-4110-AAC3-86738EAFFC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9425" y="421754"/>
            <a:ext cx="7401837" cy="1866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de-DE" sz="2530" b="1" u="sng" dirty="0">
                <a:solidFill>
                  <a:srgbClr val="002060"/>
                </a:solidFill>
                <a:latin typeface="+mn-lt"/>
              </a:rPr>
              <a:t>Результат II - </a:t>
            </a:r>
            <a:r>
              <a:rPr lang="ru-RU" altLang="de-DE" sz="1800" b="1" u="sng" dirty="0">
                <a:solidFill>
                  <a:srgbClr val="002060"/>
                </a:solidFill>
                <a:latin typeface="+mn-lt"/>
              </a:rPr>
              <a:t>Укрепление потенциала местных субъектов гражданского </a:t>
            </a:r>
            <a:r>
              <a:rPr lang="ru-RU" altLang="de-DE" sz="1800" b="1" u="sng" dirty="0" smtClean="0">
                <a:solidFill>
                  <a:srgbClr val="002060"/>
                </a:solidFill>
                <a:latin typeface="+mn-lt"/>
              </a:rPr>
              <a:t>сторон </a:t>
            </a:r>
            <a:r>
              <a:rPr lang="ru-RU" altLang="de-DE" sz="1800" b="1" u="sng" dirty="0">
                <a:solidFill>
                  <a:srgbClr val="002060"/>
                </a:solidFill>
                <a:latin typeface="+mn-lt"/>
              </a:rPr>
              <a:t>в сфере образования и местных органов </a:t>
            </a:r>
            <a:r>
              <a:rPr lang="ru-RU" altLang="de-DE" sz="1800" b="1" u="sng" dirty="0" smtClean="0">
                <a:solidFill>
                  <a:srgbClr val="002060"/>
                </a:solidFill>
                <a:latin typeface="+mn-lt"/>
              </a:rPr>
              <a:t>власти общества</a:t>
            </a:r>
            <a:r>
              <a:rPr lang="ru-RU" altLang="de-DE" sz="1800" b="1" u="sng" dirty="0">
                <a:solidFill>
                  <a:srgbClr val="002060"/>
                </a:solidFill>
                <a:latin typeface="+mn-lt"/>
              </a:rPr>
              <a:t>, в частности молодежных инициатив на низовом уровне, </a:t>
            </a:r>
            <a:r>
              <a:rPr lang="ru-RU" altLang="de-DE" sz="1800" b="1" u="sng" dirty="0" smtClean="0">
                <a:solidFill>
                  <a:srgbClr val="002060"/>
                </a:solidFill>
                <a:latin typeface="+mn-lt"/>
              </a:rPr>
              <a:t>заинтересованных </a:t>
            </a:r>
            <a:r>
              <a:rPr lang="ru-RU" altLang="de-DE" sz="1800" b="1" u="sng" dirty="0" smtClean="0">
                <a:solidFill>
                  <a:srgbClr val="002060"/>
                </a:solidFill>
                <a:latin typeface="+mn-lt"/>
              </a:rPr>
              <a:t>в </a:t>
            </a:r>
            <a:r>
              <a:rPr lang="ru-RU" altLang="de-DE" sz="1800" b="1" u="sng" dirty="0">
                <a:solidFill>
                  <a:srgbClr val="002060"/>
                </a:solidFill>
                <a:latin typeface="+mn-lt"/>
              </a:rPr>
              <a:t>целях содействия взаимопониманию и предотвращения насильственного экстремизма в пограничном регионе между Кыргызстаном, Таджикистаном и Узбекистаном.</a:t>
            </a:r>
            <a:endParaRPr lang="de-DE" altLang="de-DE" sz="1800" b="1" u="sng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8196" name="Text Box 5">
            <a:extLst>
              <a:ext uri="{FF2B5EF4-FFF2-40B4-BE49-F238E27FC236}">
                <a16:creationId xmlns="" xmlns:a16="http://schemas.microsoft.com/office/drawing/2014/main" id="{CA14364F-A87F-4669-9F60-A9818BE6E9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3528" y="2572748"/>
            <a:ext cx="1493252" cy="258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de-DE" altLang="de-DE" sz="1082">
              <a:solidFill>
                <a:srgbClr val="FF0000"/>
              </a:solidFill>
            </a:endParaRPr>
          </a:p>
        </p:txBody>
      </p:sp>
      <p:sp>
        <p:nvSpPr>
          <p:cNvPr id="8197" name="Text Box 7">
            <a:extLst>
              <a:ext uri="{FF2B5EF4-FFF2-40B4-BE49-F238E27FC236}">
                <a16:creationId xmlns="" xmlns:a16="http://schemas.microsoft.com/office/drawing/2014/main" id="{1F6A2305-3C0A-4AA1-BB00-436B4713A6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3872" y="2449385"/>
            <a:ext cx="6518752" cy="98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800100" indent="-22860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indent="0">
              <a:buNone/>
            </a:pPr>
            <a:r>
              <a:rPr lang="ru-RU" sz="1443" b="1" dirty="0" smtClean="0"/>
              <a:t>2.1 </a:t>
            </a:r>
            <a:r>
              <a:rPr lang="ru-RU" sz="1443" b="1" dirty="0"/>
              <a:t>Создание «Центров толерантности» в ведущих педагогических университетах в трех пилотных странах в качестве центров реализации диалога и мероприятий по развитию потенциала проекта</a:t>
            </a:r>
            <a:endParaRPr lang="en-GB" altLang="en-US" sz="1443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713872" y="3520744"/>
            <a:ext cx="6624120" cy="7584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43" b="1" dirty="0">
                <a:latin typeface="Verdana" panose="020B0604030504040204" pitchFamily="34" charset="0"/>
              </a:rPr>
              <a:t>2.2: Повышение способности молодежных групп и организаций гражданского общества стать активными посредниками в диалоге в приграничных районах.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13872" y="4391298"/>
            <a:ext cx="6169642" cy="1202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4" b="1" dirty="0"/>
              <a:t>2.3 Внедрение программ толерантности, </a:t>
            </a:r>
            <a:r>
              <a:rPr lang="ru-RU" sz="1804" b="1" dirty="0" err="1"/>
              <a:t>миростроительства</a:t>
            </a:r>
            <a:r>
              <a:rPr lang="ru-RU" sz="1804" b="1" dirty="0"/>
              <a:t> и добрососедства в систему неформального и дополнительного образования в школах Центральной Азии</a:t>
            </a:r>
          </a:p>
        </p:txBody>
      </p:sp>
    </p:spTree>
    <p:extLst>
      <p:ext uri="{BB962C8B-B14F-4D97-AF65-F5344CB8AC3E}">
        <p14:creationId xmlns:p14="http://schemas.microsoft.com/office/powerpoint/2010/main" val="231321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="" xmlns:a16="http://schemas.microsoft.com/office/drawing/2014/main" id="{FC921D81-45F4-45F5-A776-8A616AFA3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9425" y="1015069"/>
            <a:ext cx="4286479" cy="314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de-DE" altLang="de-DE" sz="1443" b="1"/>
          </a:p>
        </p:txBody>
      </p:sp>
      <p:sp>
        <p:nvSpPr>
          <p:cNvPr id="8195" name="Text Box 4">
            <a:extLst>
              <a:ext uri="{FF2B5EF4-FFF2-40B4-BE49-F238E27FC236}">
                <a16:creationId xmlns="" xmlns:a16="http://schemas.microsoft.com/office/drawing/2014/main" id="{661ED679-BE46-4110-AAC3-86738EAFFC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704" y="468642"/>
            <a:ext cx="7401837" cy="1314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de-DE" sz="2530" b="1" dirty="0">
                <a:solidFill>
                  <a:srgbClr val="002060"/>
                </a:solidFill>
                <a:latin typeface="+mn-lt"/>
              </a:rPr>
              <a:t>Результат </a:t>
            </a:r>
            <a:r>
              <a:rPr lang="ru-RU" altLang="de-DE" sz="2530" b="1" dirty="0" smtClean="0">
                <a:solidFill>
                  <a:srgbClr val="002060"/>
                </a:solidFill>
                <a:latin typeface="+mn-lt"/>
              </a:rPr>
              <a:t>III - </a:t>
            </a:r>
            <a:r>
              <a:rPr lang="ru-RU" altLang="de-DE" sz="1804" b="1" u="sng" dirty="0">
                <a:solidFill>
                  <a:srgbClr val="002060"/>
                </a:solidFill>
                <a:latin typeface="+mn-lt"/>
              </a:rPr>
              <a:t>Установлены и действуют различные межгосударственные и </a:t>
            </a:r>
            <a:r>
              <a:rPr lang="ru-RU" altLang="de-DE" sz="1804" b="1" u="sng" dirty="0" err="1">
                <a:solidFill>
                  <a:srgbClr val="002060"/>
                </a:solidFill>
                <a:latin typeface="+mn-lt"/>
              </a:rPr>
              <a:t>межсекторальные</a:t>
            </a:r>
            <a:r>
              <a:rPr lang="ru-RU" altLang="de-DE" sz="1804" b="1" u="sng" dirty="0">
                <a:solidFill>
                  <a:srgbClr val="002060"/>
                </a:solidFill>
                <a:latin typeface="+mn-lt"/>
              </a:rPr>
              <a:t> диалоговые платформы для углубления контактов между людьми, борьбы со стереотипами, укрепления доверия и поощрения терпимости.</a:t>
            </a:r>
            <a:endParaRPr lang="de-DE" altLang="de-DE" sz="1804" b="1" u="sng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8196" name="Text Box 5">
            <a:extLst>
              <a:ext uri="{FF2B5EF4-FFF2-40B4-BE49-F238E27FC236}">
                <a16:creationId xmlns="" xmlns:a16="http://schemas.microsoft.com/office/drawing/2014/main" id="{CA14364F-A87F-4669-9F60-A9818BE6E9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3528" y="2572748"/>
            <a:ext cx="1493252" cy="258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de-DE" altLang="de-DE" sz="1082">
              <a:solidFill>
                <a:srgbClr val="FF0000"/>
              </a:solidFill>
            </a:endParaRPr>
          </a:p>
        </p:txBody>
      </p:sp>
      <p:sp>
        <p:nvSpPr>
          <p:cNvPr id="8197" name="Text Box 7">
            <a:extLst>
              <a:ext uri="{FF2B5EF4-FFF2-40B4-BE49-F238E27FC236}">
                <a16:creationId xmlns="" xmlns:a16="http://schemas.microsoft.com/office/drawing/2014/main" id="{1F6A2305-3C0A-4AA1-BB00-436B4713A6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704" y="1720850"/>
            <a:ext cx="6591017" cy="5371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800100" indent="-22860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indent="0">
              <a:buNone/>
            </a:pPr>
            <a:endParaRPr lang="en-GB" sz="1082" dirty="0"/>
          </a:p>
          <a:p>
            <a:pPr marL="0" indent="0">
              <a:buNone/>
            </a:pPr>
            <a:endParaRPr lang="en-GB" sz="1082" dirty="0"/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1443" b="1" dirty="0"/>
              <a:t>3.1 Организация дискуссионных клубов и </a:t>
            </a:r>
            <a:r>
              <a:rPr lang="ru-RU" sz="1443" b="1" dirty="0" err="1"/>
              <a:t>дебатных</a:t>
            </a:r>
            <a:r>
              <a:rPr lang="ru-RU" sz="1443" b="1" dirty="0"/>
              <a:t> программ</a:t>
            </a:r>
          </a:p>
          <a:p>
            <a:pPr marL="0" indent="0" eaLnBrk="1" hangingPunct="1">
              <a:spcBef>
                <a:spcPts val="0"/>
              </a:spcBef>
              <a:buNone/>
            </a:pPr>
            <a:endParaRPr lang="ru-RU" sz="1443" b="1" dirty="0" smtClean="0"/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1443" b="1" dirty="0" smtClean="0"/>
              <a:t>3.2</a:t>
            </a:r>
            <a:r>
              <a:rPr lang="ru-RU" sz="1443" b="1" dirty="0"/>
              <a:t>: Региональный молодежный форум по толерантности и </a:t>
            </a:r>
            <a:r>
              <a:rPr lang="ru-RU" sz="1443" b="1" dirty="0" err="1"/>
              <a:t>нерадикализации</a:t>
            </a:r>
            <a:endParaRPr lang="en-GB" altLang="en-US" sz="1443" b="1" dirty="0"/>
          </a:p>
          <a:p>
            <a:pPr marL="0" indent="0">
              <a:buNone/>
            </a:pPr>
            <a:endParaRPr lang="ru-RU" sz="1443" b="1" dirty="0" smtClean="0"/>
          </a:p>
          <a:p>
            <a:pPr marL="0" indent="0">
              <a:buNone/>
            </a:pPr>
            <a:r>
              <a:rPr lang="ru-RU" sz="1443" b="1" dirty="0" smtClean="0"/>
              <a:t>3.3</a:t>
            </a:r>
            <a:r>
              <a:rPr lang="ru-RU" sz="1443" b="1" dirty="0"/>
              <a:t>. Участие на уровне сообщества: разработка «Программы толерантности» в шести пилотных </a:t>
            </a:r>
            <a:r>
              <a:rPr lang="ru-RU" sz="1443" b="1" dirty="0" smtClean="0"/>
              <a:t>сообществах</a:t>
            </a:r>
          </a:p>
          <a:p>
            <a:pPr marL="0" indent="0">
              <a:buNone/>
            </a:pPr>
            <a:endParaRPr lang="ru-RU" sz="1443" b="1" dirty="0" smtClean="0"/>
          </a:p>
          <a:p>
            <a:pPr marL="0" indent="0">
              <a:buNone/>
            </a:pPr>
            <a:r>
              <a:rPr lang="ru-RU" sz="1443" b="1" dirty="0" smtClean="0"/>
              <a:t>3.4</a:t>
            </a:r>
            <a:r>
              <a:rPr lang="ru-RU" sz="1443" b="1" dirty="0"/>
              <a:t>. Тренинги для представителей местных органов власти и правоохранительных органов</a:t>
            </a:r>
            <a:endParaRPr lang="en-GB" altLang="en-US" sz="1443" b="1" dirty="0"/>
          </a:p>
          <a:p>
            <a:pPr marL="0" indent="0">
              <a:buNone/>
            </a:pPr>
            <a:endParaRPr lang="ru-RU" sz="1443" b="1" dirty="0" smtClean="0"/>
          </a:p>
          <a:p>
            <a:pPr marL="0" indent="0">
              <a:buNone/>
            </a:pPr>
            <a:r>
              <a:rPr lang="ru-RU" sz="1443" b="1" dirty="0" smtClean="0"/>
              <a:t>3.5</a:t>
            </a:r>
            <a:r>
              <a:rPr lang="ru-RU" sz="1443" b="1" dirty="0"/>
              <a:t>. Поддержка трансграничных молодежных мероприятий в пилотных регионах. </a:t>
            </a:r>
            <a:endParaRPr lang="en-GB" altLang="en-US" sz="1443" b="1" dirty="0"/>
          </a:p>
          <a:p>
            <a:pPr marL="0" indent="0">
              <a:buNone/>
            </a:pPr>
            <a:endParaRPr lang="ru-RU" sz="1443" b="1" u="sng" dirty="0"/>
          </a:p>
          <a:p>
            <a:pPr marL="0" indent="0">
              <a:buNone/>
            </a:pPr>
            <a:endParaRPr lang="ru-RU" sz="1443" b="1" u="sng" dirty="0"/>
          </a:p>
          <a:p>
            <a:pPr marL="0" indent="0">
              <a:buNone/>
            </a:pPr>
            <a:endParaRPr lang="en-US" sz="1443" b="1" u="sng" dirty="0"/>
          </a:p>
          <a:p>
            <a:pPr marL="0" indent="0">
              <a:buNone/>
            </a:pPr>
            <a:endParaRPr lang="ru-RU" sz="1443" b="1" u="sng" dirty="0"/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endParaRPr lang="es-ES_tradnl" altLang="de-DE" sz="1082" dirty="0"/>
          </a:p>
        </p:txBody>
      </p:sp>
    </p:spTree>
    <p:extLst>
      <p:ext uri="{BB962C8B-B14F-4D97-AF65-F5344CB8AC3E}">
        <p14:creationId xmlns:p14="http://schemas.microsoft.com/office/powerpoint/2010/main" val="20448262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7396" y="248815"/>
            <a:ext cx="7722870" cy="12439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03505" algn="ctr">
              <a:lnSpc>
                <a:spcPct val="100000"/>
              </a:lnSpc>
              <a:spcBef>
                <a:spcPts val="95"/>
              </a:spcBef>
            </a:pPr>
            <a:r>
              <a:rPr lang="ru-RU" sz="4000" u="none" spc="-20" dirty="0" smtClean="0">
                <a:solidFill>
                  <a:srgbClr val="1F497D"/>
                </a:solidFill>
                <a:latin typeface="Calibri"/>
                <a:cs typeface="Calibri"/>
              </a:rPr>
              <a:t>НАВЫКИ </a:t>
            </a:r>
            <a:r>
              <a:rPr lang="en-US" sz="4000" u="none" spc="-10" dirty="0">
                <a:solidFill>
                  <a:srgbClr val="1F497D"/>
                </a:solidFill>
                <a:latin typeface="Calibri"/>
                <a:cs typeface="Calibri"/>
              </a:rPr>
              <a:t>XXI</a:t>
            </a:r>
            <a:r>
              <a:rPr lang="en-US" sz="4000" u="none" spc="-4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lang="ru-RU" sz="4000" u="none" spc="-20" dirty="0" smtClean="0">
                <a:solidFill>
                  <a:srgbClr val="1F497D"/>
                </a:solidFill>
                <a:latin typeface="Calibri"/>
                <a:cs typeface="Calibri"/>
              </a:rPr>
              <a:t>ВЕКА</a:t>
            </a:r>
            <a:r>
              <a:rPr lang="ru-RU" sz="4000" u="none" spc="-20" dirty="0">
                <a:solidFill>
                  <a:srgbClr val="1F497D"/>
                </a:solidFill>
                <a:latin typeface="Calibri"/>
                <a:cs typeface="Calibri"/>
              </a:rPr>
              <a:t/>
            </a:r>
            <a:br>
              <a:rPr lang="ru-RU" sz="4000" u="none" spc="-20" dirty="0">
                <a:solidFill>
                  <a:srgbClr val="1F497D"/>
                </a:solidFill>
                <a:latin typeface="Calibri"/>
                <a:cs typeface="Calibri"/>
              </a:rPr>
            </a:br>
            <a:r>
              <a:rPr lang="ru-RU" sz="4000" u="none" spc="-20" dirty="0">
                <a:solidFill>
                  <a:srgbClr val="1F497D"/>
                </a:solidFill>
                <a:latin typeface="Calibri"/>
                <a:cs typeface="Calibri"/>
              </a:rPr>
              <a:t>ДЛЯ МОЛОДЕЖИ В ПРОЕКТЕ</a:t>
            </a:r>
            <a:endParaRPr sz="40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73797" y="2152586"/>
            <a:ext cx="722345" cy="74785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66118" y="4198127"/>
            <a:ext cx="715750" cy="68206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 rotWithShape="1">
          <a:blip r:embed="rId4" cstate="print"/>
          <a:srcRect t="7357"/>
          <a:stretch/>
        </p:blipFill>
        <p:spPr>
          <a:xfrm>
            <a:off x="3934968" y="2178050"/>
            <a:ext cx="1371853" cy="115467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712964" y="2013203"/>
            <a:ext cx="1119712" cy="101923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979546" y="4300727"/>
            <a:ext cx="1018430" cy="84207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564880" y="4265676"/>
            <a:ext cx="1422690" cy="104858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060735" y="3930396"/>
            <a:ext cx="1170282" cy="1069466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836136" y="3130110"/>
            <a:ext cx="15201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5" dirty="0">
                <a:cs typeface="Calibri"/>
              </a:rPr>
              <a:t>Мнемотехника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80506" y="3121880"/>
            <a:ext cx="16103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15" dirty="0" err="1">
                <a:cs typeface="Calibri"/>
              </a:rPr>
              <a:t>Психорегуляция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084896" y="3042099"/>
            <a:ext cx="125580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dirty="0" err="1" smtClean="0">
                <a:latin typeface="Calibri"/>
                <a:cs typeface="Calibri"/>
              </a:rPr>
              <a:t>Сторителинг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594010" y="3073417"/>
            <a:ext cx="2032589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6675" algn="ctr">
              <a:lnSpc>
                <a:spcPct val="100000"/>
              </a:lnSpc>
              <a:spcBef>
                <a:spcPts val="100"/>
              </a:spcBef>
            </a:pPr>
            <a:r>
              <a:rPr lang="ru-RU" spc="-10" dirty="0">
                <a:cs typeface="Calibri"/>
              </a:rPr>
              <a:t>Современная толерантная риторика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833578" y="3073417"/>
            <a:ext cx="142204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60680">
              <a:lnSpc>
                <a:spcPct val="100000"/>
              </a:lnSpc>
              <a:spcBef>
                <a:spcPts val="100"/>
              </a:spcBef>
            </a:pPr>
            <a:r>
              <a:rPr lang="ru-RU" spc="-5" dirty="0" smtClean="0">
                <a:cs typeface="Calibri"/>
              </a:rPr>
              <a:t>Тайм менеджмент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538002" y="5328328"/>
            <a:ext cx="14503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5" dirty="0">
                <a:cs typeface="Calibri"/>
              </a:rPr>
              <a:t>Самопознание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749801" y="5072753"/>
            <a:ext cx="12954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10" dirty="0" smtClean="0">
                <a:cs typeface="Calibri"/>
              </a:rPr>
              <a:t>Изобретение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537000" y="5142799"/>
            <a:ext cx="1559664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pc="-10" dirty="0">
                <a:cs typeface="Calibri"/>
              </a:rPr>
              <a:t>Обучение на протяжении всей жизни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1026" name="Picture 2" descr="4 Reasons the Art of Storytelling is Essential to Marketing Communications  Professionals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92" t="34815" r="24708" b="15407"/>
          <a:stretch/>
        </p:blipFill>
        <p:spPr bwMode="auto">
          <a:xfrm>
            <a:off x="6273800" y="2271298"/>
            <a:ext cx="575358" cy="73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10 Positive Effects of Time Management on your life | Lunadio community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0" t="12248" r="27126" b="14265"/>
          <a:stretch/>
        </p:blipFill>
        <p:spPr bwMode="auto">
          <a:xfrm>
            <a:off x="9696482" y="2215520"/>
            <a:ext cx="1094517" cy="788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540001" y="4961826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Техники общения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02600" y="367271"/>
            <a:ext cx="3971086" cy="432537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6400" y="533755"/>
            <a:ext cx="4641949" cy="342847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40507" y="4991100"/>
            <a:ext cx="6059423" cy="104546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702040" y="5119115"/>
            <a:ext cx="1766315" cy="586739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3912108" y="82295"/>
            <a:ext cx="4880610" cy="4610100"/>
            <a:chOff x="3912108" y="82295"/>
            <a:chExt cx="4880610" cy="4610100"/>
          </a:xfrm>
        </p:grpSpPr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12108" y="1949195"/>
              <a:ext cx="4875275" cy="274265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23232" y="82295"/>
              <a:ext cx="4269281" cy="186986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07000" y="325940"/>
            <a:ext cx="1720904" cy="62882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4000" u="none" dirty="0"/>
              <a:t>Цели</a:t>
            </a:r>
            <a:endParaRPr sz="4000" u="none" dirty="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58916" y="1281801"/>
            <a:ext cx="7206615" cy="573644"/>
            <a:chOff x="4686300" y="1289305"/>
            <a:chExt cx="2769235" cy="649605"/>
          </a:xfrm>
        </p:grpSpPr>
        <p:sp>
          <p:nvSpPr>
            <p:cNvPr id="4" name="object 4"/>
            <p:cNvSpPr/>
            <p:nvPr/>
          </p:nvSpPr>
          <p:spPr>
            <a:xfrm>
              <a:off x="4699253" y="1302260"/>
              <a:ext cx="2743200" cy="623570"/>
            </a:xfrm>
            <a:custGeom>
              <a:avLst/>
              <a:gdLst/>
              <a:ahLst/>
              <a:cxnLst/>
              <a:rect l="l" t="t" r="r" b="b"/>
              <a:pathLst>
                <a:path w="2743200" h="623569">
                  <a:moveTo>
                    <a:pt x="2639263" y="0"/>
                  </a:moveTo>
                  <a:lnTo>
                    <a:pt x="103936" y="0"/>
                  </a:lnTo>
                  <a:lnTo>
                    <a:pt x="63479" y="8163"/>
                  </a:lnTo>
                  <a:lnTo>
                    <a:pt x="30441" y="30426"/>
                  </a:lnTo>
                  <a:lnTo>
                    <a:pt x="8167" y="63447"/>
                  </a:lnTo>
                  <a:lnTo>
                    <a:pt x="0" y="103886"/>
                  </a:lnTo>
                  <a:lnTo>
                    <a:pt x="0" y="519430"/>
                  </a:lnTo>
                  <a:lnTo>
                    <a:pt x="8167" y="559863"/>
                  </a:lnTo>
                  <a:lnTo>
                    <a:pt x="30441" y="592885"/>
                  </a:lnTo>
                  <a:lnTo>
                    <a:pt x="63479" y="615150"/>
                  </a:lnTo>
                  <a:lnTo>
                    <a:pt x="103936" y="623316"/>
                  </a:lnTo>
                  <a:lnTo>
                    <a:pt x="2639263" y="623316"/>
                  </a:lnTo>
                  <a:lnTo>
                    <a:pt x="2679720" y="615150"/>
                  </a:lnTo>
                  <a:lnTo>
                    <a:pt x="2712758" y="592885"/>
                  </a:lnTo>
                  <a:lnTo>
                    <a:pt x="2735032" y="559863"/>
                  </a:lnTo>
                  <a:lnTo>
                    <a:pt x="2743200" y="519430"/>
                  </a:lnTo>
                  <a:lnTo>
                    <a:pt x="2743200" y="103886"/>
                  </a:lnTo>
                  <a:lnTo>
                    <a:pt x="2735032" y="63447"/>
                  </a:lnTo>
                  <a:lnTo>
                    <a:pt x="2712758" y="30426"/>
                  </a:lnTo>
                  <a:lnTo>
                    <a:pt x="2679720" y="8163"/>
                  </a:lnTo>
                  <a:lnTo>
                    <a:pt x="2639263" y="0"/>
                  </a:lnTo>
                  <a:close/>
                </a:path>
              </a:pathLst>
            </a:custGeom>
            <a:solidFill>
              <a:srgbClr val="1F4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699253" y="1302259"/>
              <a:ext cx="2743200" cy="623570"/>
            </a:xfrm>
            <a:custGeom>
              <a:avLst/>
              <a:gdLst/>
              <a:ahLst/>
              <a:cxnLst/>
              <a:rect l="l" t="t" r="r" b="b"/>
              <a:pathLst>
                <a:path w="2743200" h="623569">
                  <a:moveTo>
                    <a:pt x="0" y="103886"/>
                  </a:moveTo>
                  <a:lnTo>
                    <a:pt x="8167" y="63447"/>
                  </a:lnTo>
                  <a:lnTo>
                    <a:pt x="30441" y="30426"/>
                  </a:lnTo>
                  <a:lnTo>
                    <a:pt x="63479" y="8163"/>
                  </a:lnTo>
                  <a:lnTo>
                    <a:pt x="103936" y="0"/>
                  </a:lnTo>
                  <a:lnTo>
                    <a:pt x="2639263" y="0"/>
                  </a:lnTo>
                  <a:lnTo>
                    <a:pt x="2679720" y="8163"/>
                  </a:lnTo>
                  <a:lnTo>
                    <a:pt x="2712758" y="30426"/>
                  </a:lnTo>
                  <a:lnTo>
                    <a:pt x="2735032" y="63447"/>
                  </a:lnTo>
                  <a:lnTo>
                    <a:pt x="2743200" y="103886"/>
                  </a:lnTo>
                  <a:lnTo>
                    <a:pt x="2743200" y="519430"/>
                  </a:lnTo>
                  <a:lnTo>
                    <a:pt x="2735032" y="559863"/>
                  </a:lnTo>
                  <a:lnTo>
                    <a:pt x="2712758" y="592885"/>
                  </a:lnTo>
                  <a:lnTo>
                    <a:pt x="2679720" y="615150"/>
                  </a:lnTo>
                  <a:lnTo>
                    <a:pt x="2639263" y="623316"/>
                  </a:lnTo>
                  <a:lnTo>
                    <a:pt x="103936" y="623316"/>
                  </a:lnTo>
                  <a:lnTo>
                    <a:pt x="63479" y="615150"/>
                  </a:lnTo>
                  <a:lnTo>
                    <a:pt x="30441" y="592885"/>
                  </a:lnTo>
                  <a:lnTo>
                    <a:pt x="8167" y="559863"/>
                  </a:lnTo>
                  <a:lnTo>
                    <a:pt x="0" y="519430"/>
                  </a:lnTo>
                  <a:lnTo>
                    <a:pt x="0" y="103886"/>
                  </a:lnTo>
                  <a:close/>
                </a:path>
              </a:pathLst>
            </a:custGeom>
            <a:ln w="2590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58916" y="2008570"/>
            <a:ext cx="7206615" cy="98809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ts val="1939"/>
              </a:lnSpc>
              <a:spcBef>
                <a:spcPts val="2060"/>
              </a:spcBef>
            </a:pPr>
            <a:r>
              <a:rPr lang="ru-RU" dirty="0" smtClean="0"/>
              <a:t>Содействовать </a:t>
            </a:r>
            <a:r>
              <a:rPr lang="ru-RU" dirty="0"/>
              <a:t>многостороннему и трансграничному диалогу и сотрудничеству между Кыргызстаном, Узбекистаном и Таджикистаном в целях </a:t>
            </a:r>
            <a:r>
              <a:rPr lang="ru-RU" dirty="0" smtClean="0"/>
              <a:t>поощрения </a:t>
            </a:r>
            <a:r>
              <a:rPr lang="ru-RU" dirty="0"/>
              <a:t>терпимости и взаимопонимания и предотвращения </a:t>
            </a:r>
            <a:r>
              <a:rPr lang="ru-RU" dirty="0" smtClean="0"/>
              <a:t>радикализации.</a:t>
            </a:r>
            <a:endParaRPr lang="ru-RU" dirty="0"/>
          </a:p>
        </p:txBody>
      </p:sp>
      <p:sp>
        <p:nvSpPr>
          <p:cNvPr id="7" name="object 7"/>
          <p:cNvSpPr txBox="1"/>
          <p:nvPr/>
        </p:nvSpPr>
        <p:spPr>
          <a:xfrm>
            <a:off x="958916" y="3980680"/>
            <a:ext cx="9899015" cy="1506182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>
              <a:lnSpc>
                <a:spcPts val="1939"/>
              </a:lnSpc>
              <a:spcBef>
                <a:spcPts val="345"/>
              </a:spcBef>
            </a:pPr>
            <a:r>
              <a:rPr lang="ru-RU" dirty="0" smtClean="0"/>
              <a:t>Повышать </a:t>
            </a:r>
            <a:r>
              <a:rPr lang="ru-RU" dirty="0"/>
              <a:t>осведомленность о корнях насильственного экстремизма и важности хорошего взаимопонимания, наращивать потенциал местного гражданского общества в приграничных районах Кыргызстана, Узбекистана и Таджикистана и инициировать и </a:t>
            </a:r>
            <a:r>
              <a:rPr lang="ru-RU" dirty="0" err="1"/>
              <a:t>институционализировать</a:t>
            </a:r>
            <a:r>
              <a:rPr lang="ru-RU" dirty="0"/>
              <a:t> различные форматы трансграничного и межсекторного диалога в целях поощрения терпимости, предотвращения насильственного экстремизма и улучшения сотрудничества между приграничными сообществами и между гражданским обществом и местными/национальными </a:t>
            </a:r>
            <a:r>
              <a:rPr lang="ru-RU" dirty="0" smtClean="0"/>
              <a:t>властями</a:t>
            </a:r>
            <a:r>
              <a:rPr sz="1800" spc="-5" dirty="0" smtClean="0">
                <a:latin typeface="Calibri"/>
                <a:cs typeface="Calibri"/>
              </a:rPr>
              <a:t>.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316222" y="1835236"/>
            <a:ext cx="4366260" cy="3378835"/>
            <a:chOff x="8316468" y="1411220"/>
            <a:chExt cx="4366260" cy="3378835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16468" y="3080003"/>
              <a:ext cx="4366259" cy="170992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31708" y="1411220"/>
              <a:ext cx="4335780" cy="1679451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992625" y="3282364"/>
            <a:ext cx="7172905" cy="550879"/>
            <a:chOff x="4686300" y="3183638"/>
            <a:chExt cx="2769235" cy="649605"/>
          </a:xfrm>
        </p:grpSpPr>
        <p:sp>
          <p:nvSpPr>
            <p:cNvPr id="12" name="object 12"/>
            <p:cNvSpPr/>
            <p:nvPr/>
          </p:nvSpPr>
          <p:spPr>
            <a:xfrm>
              <a:off x="4699253" y="3196592"/>
              <a:ext cx="2743200" cy="623570"/>
            </a:xfrm>
            <a:custGeom>
              <a:avLst/>
              <a:gdLst/>
              <a:ahLst/>
              <a:cxnLst/>
              <a:rect l="l" t="t" r="r" b="b"/>
              <a:pathLst>
                <a:path w="2743200" h="623570">
                  <a:moveTo>
                    <a:pt x="2639263" y="0"/>
                  </a:moveTo>
                  <a:lnTo>
                    <a:pt x="103936" y="0"/>
                  </a:lnTo>
                  <a:lnTo>
                    <a:pt x="63479" y="8163"/>
                  </a:lnTo>
                  <a:lnTo>
                    <a:pt x="30441" y="30426"/>
                  </a:lnTo>
                  <a:lnTo>
                    <a:pt x="8167" y="63447"/>
                  </a:lnTo>
                  <a:lnTo>
                    <a:pt x="0" y="103886"/>
                  </a:lnTo>
                  <a:lnTo>
                    <a:pt x="0" y="519430"/>
                  </a:lnTo>
                  <a:lnTo>
                    <a:pt x="8167" y="559863"/>
                  </a:lnTo>
                  <a:lnTo>
                    <a:pt x="30441" y="592885"/>
                  </a:lnTo>
                  <a:lnTo>
                    <a:pt x="63479" y="615150"/>
                  </a:lnTo>
                  <a:lnTo>
                    <a:pt x="103936" y="623316"/>
                  </a:lnTo>
                  <a:lnTo>
                    <a:pt x="2639263" y="623316"/>
                  </a:lnTo>
                  <a:lnTo>
                    <a:pt x="2679720" y="615150"/>
                  </a:lnTo>
                  <a:lnTo>
                    <a:pt x="2712758" y="592885"/>
                  </a:lnTo>
                  <a:lnTo>
                    <a:pt x="2735032" y="559863"/>
                  </a:lnTo>
                  <a:lnTo>
                    <a:pt x="2743200" y="519430"/>
                  </a:lnTo>
                  <a:lnTo>
                    <a:pt x="2743200" y="103886"/>
                  </a:lnTo>
                  <a:lnTo>
                    <a:pt x="2735032" y="63447"/>
                  </a:lnTo>
                  <a:lnTo>
                    <a:pt x="2712758" y="30426"/>
                  </a:lnTo>
                  <a:lnTo>
                    <a:pt x="2679720" y="8163"/>
                  </a:lnTo>
                  <a:lnTo>
                    <a:pt x="2639263" y="0"/>
                  </a:lnTo>
                  <a:close/>
                </a:path>
              </a:pathLst>
            </a:custGeom>
            <a:solidFill>
              <a:srgbClr val="1F4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699253" y="3196592"/>
              <a:ext cx="2743200" cy="623570"/>
            </a:xfrm>
            <a:custGeom>
              <a:avLst/>
              <a:gdLst/>
              <a:ahLst/>
              <a:cxnLst/>
              <a:rect l="l" t="t" r="r" b="b"/>
              <a:pathLst>
                <a:path w="2743200" h="623570">
                  <a:moveTo>
                    <a:pt x="0" y="103886"/>
                  </a:moveTo>
                  <a:lnTo>
                    <a:pt x="8167" y="63447"/>
                  </a:lnTo>
                  <a:lnTo>
                    <a:pt x="30441" y="30426"/>
                  </a:lnTo>
                  <a:lnTo>
                    <a:pt x="63479" y="8163"/>
                  </a:lnTo>
                  <a:lnTo>
                    <a:pt x="103936" y="0"/>
                  </a:lnTo>
                  <a:lnTo>
                    <a:pt x="2639263" y="0"/>
                  </a:lnTo>
                  <a:lnTo>
                    <a:pt x="2679720" y="8163"/>
                  </a:lnTo>
                  <a:lnTo>
                    <a:pt x="2712758" y="30426"/>
                  </a:lnTo>
                  <a:lnTo>
                    <a:pt x="2735032" y="63447"/>
                  </a:lnTo>
                  <a:lnTo>
                    <a:pt x="2743200" y="103886"/>
                  </a:lnTo>
                  <a:lnTo>
                    <a:pt x="2743200" y="519430"/>
                  </a:lnTo>
                  <a:lnTo>
                    <a:pt x="2735032" y="559863"/>
                  </a:lnTo>
                  <a:lnTo>
                    <a:pt x="2712758" y="592885"/>
                  </a:lnTo>
                  <a:lnTo>
                    <a:pt x="2679720" y="615150"/>
                  </a:lnTo>
                  <a:lnTo>
                    <a:pt x="2639263" y="623316"/>
                  </a:lnTo>
                  <a:lnTo>
                    <a:pt x="103936" y="623316"/>
                  </a:lnTo>
                  <a:lnTo>
                    <a:pt x="63479" y="615150"/>
                  </a:lnTo>
                  <a:lnTo>
                    <a:pt x="30441" y="592885"/>
                  </a:lnTo>
                  <a:lnTo>
                    <a:pt x="8167" y="559863"/>
                  </a:lnTo>
                  <a:lnTo>
                    <a:pt x="0" y="519430"/>
                  </a:lnTo>
                  <a:lnTo>
                    <a:pt x="0" y="103886"/>
                  </a:lnTo>
                  <a:close/>
                </a:path>
              </a:pathLst>
            </a:custGeom>
            <a:ln w="2590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176867" y="3369471"/>
            <a:ext cx="237680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3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Конкретная цель</a:t>
            </a:r>
            <a:endParaRPr sz="2300" b="1" dirty="0">
              <a:latin typeface="Calibri"/>
              <a:cs typeface="Calibri"/>
            </a:endParaRPr>
          </a:p>
        </p:txBody>
      </p:sp>
      <p:sp>
        <p:nvSpPr>
          <p:cNvPr id="16" name="object 14"/>
          <p:cNvSpPr txBox="1"/>
          <p:nvPr/>
        </p:nvSpPr>
        <p:spPr>
          <a:xfrm>
            <a:off x="1168400" y="1355049"/>
            <a:ext cx="237680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3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Общая цель</a:t>
            </a:r>
            <a:endParaRPr sz="2300" b="1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40200" y="578865"/>
            <a:ext cx="4086225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4000" u="none" spc="-65" dirty="0" smtClean="0">
                <a:solidFill>
                  <a:srgbClr val="1F497D"/>
                </a:solidFill>
                <a:latin typeface="Calibri"/>
                <a:cs typeface="Calibri"/>
              </a:rPr>
              <a:t>Целевые группы</a:t>
            </a:r>
            <a:endParaRPr sz="4000" dirty="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090916" y="2043678"/>
            <a:ext cx="3195955" cy="3348354"/>
            <a:chOff x="8090916" y="2043678"/>
            <a:chExt cx="3195955" cy="334835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90916" y="3697224"/>
              <a:ext cx="3195827" cy="169468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06156" y="2043678"/>
              <a:ext cx="3165348" cy="1664213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558800" y="1880362"/>
            <a:ext cx="7162799" cy="29681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</a:rPr>
              <a:t>Молодежь в трех целевых странах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</a:rPr>
              <a:t>Высшие учебные заведения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</a:rPr>
              <a:t>Гражданское общество, журналисты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</a:rPr>
              <a:t>Лица, ответственные за принятие решений и формирование политики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</a:rPr>
              <a:t>Местная общественность</a:t>
            </a:r>
            <a:endParaRPr lang="en-US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88000" y="349250"/>
            <a:ext cx="259080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4000" u="none" spc="-60" dirty="0" smtClean="0">
                <a:solidFill>
                  <a:srgbClr val="1F497D"/>
                </a:solidFill>
                <a:latin typeface="Calibri"/>
                <a:cs typeface="Calibri"/>
              </a:rPr>
              <a:t>Результаты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6160" y="1416557"/>
            <a:ext cx="3956092" cy="410369"/>
          </a:xfrm>
          <a:prstGeom prst="rect">
            <a:avLst/>
          </a:prstGeom>
          <a:solidFill>
            <a:srgbClr val="1F497D"/>
          </a:solidFill>
        </p:spPr>
        <p:txBody>
          <a:bodyPr vert="horz" wrap="square" lIns="0" tIns="406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R1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14071" y="1826926"/>
            <a:ext cx="3998213" cy="3507104"/>
            <a:chOff x="1312163" y="1924811"/>
            <a:chExt cx="3016250" cy="3507104"/>
          </a:xfrm>
        </p:grpSpPr>
        <p:sp>
          <p:nvSpPr>
            <p:cNvPr id="6" name="object 6"/>
            <p:cNvSpPr/>
            <p:nvPr/>
          </p:nvSpPr>
          <p:spPr>
            <a:xfrm>
              <a:off x="1325117" y="1937765"/>
              <a:ext cx="2990215" cy="3481070"/>
            </a:xfrm>
            <a:custGeom>
              <a:avLst/>
              <a:gdLst/>
              <a:ahLst/>
              <a:cxnLst/>
              <a:rect l="l" t="t" r="r" b="b"/>
              <a:pathLst>
                <a:path w="2990215" h="3481070">
                  <a:moveTo>
                    <a:pt x="2990087" y="0"/>
                  </a:moveTo>
                  <a:lnTo>
                    <a:pt x="0" y="0"/>
                  </a:lnTo>
                  <a:lnTo>
                    <a:pt x="0" y="3480816"/>
                  </a:lnTo>
                  <a:lnTo>
                    <a:pt x="2990087" y="3480816"/>
                  </a:lnTo>
                  <a:lnTo>
                    <a:pt x="2990087" y="0"/>
                  </a:lnTo>
                  <a:close/>
                </a:path>
              </a:pathLst>
            </a:custGeom>
            <a:solidFill>
              <a:srgbClr val="C6D9F1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25117" y="1937765"/>
              <a:ext cx="2990215" cy="3481070"/>
            </a:xfrm>
            <a:custGeom>
              <a:avLst/>
              <a:gdLst/>
              <a:ahLst/>
              <a:cxnLst/>
              <a:rect l="l" t="t" r="r" b="b"/>
              <a:pathLst>
                <a:path w="2990215" h="3481070">
                  <a:moveTo>
                    <a:pt x="0" y="0"/>
                  </a:moveTo>
                  <a:lnTo>
                    <a:pt x="2990087" y="0"/>
                  </a:lnTo>
                  <a:lnTo>
                    <a:pt x="2990087" y="3480816"/>
                  </a:lnTo>
                  <a:lnTo>
                    <a:pt x="0" y="3480816"/>
                  </a:lnTo>
                  <a:lnTo>
                    <a:pt x="0" y="0"/>
                  </a:lnTo>
                  <a:close/>
                </a:path>
              </a:pathLst>
            </a:custGeom>
            <a:ln w="25908">
              <a:solidFill>
                <a:srgbClr val="D0D8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30031" y="1887151"/>
            <a:ext cx="3955076" cy="3272691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257175" marR="114300" indent="-172720">
              <a:lnSpc>
                <a:spcPts val="2090"/>
              </a:lnSpc>
              <a:spcBef>
                <a:spcPts val="320"/>
              </a:spcBef>
              <a:buFontTx/>
              <a:buChar char="•"/>
              <a:tabLst>
                <a:tab pos="257810" algn="l"/>
              </a:tabLst>
            </a:pPr>
            <a:r>
              <a:rPr lang="ru-RU" sz="2000" dirty="0"/>
              <a:t>Проведен анализ потенциальных угроз и причин насильственного экстремизма, связанных с различными целевыми группами, проведена разъяснительная работа со средствами массовой информации и молодежью, а также повышена осведомленность населения о необходимости мирного </a:t>
            </a:r>
            <a:r>
              <a:rPr lang="ru-RU" sz="2000" dirty="0" smtClean="0"/>
              <a:t>сосуществования</a:t>
            </a:r>
            <a:r>
              <a:rPr sz="1900" spc="-10" dirty="0" smtClean="0">
                <a:latin typeface="Calibri"/>
                <a:cs typeface="Calibri"/>
              </a:rPr>
              <a:t>.</a:t>
            </a:r>
            <a:endParaRPr sz="19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711390" y="1401331"/>
            <a:ext cx="4269740" cy="410369"/>
          </a:xfrm>
          <a:prstGeom prst="rect">
            <a:avLst/>
          </a:prstGeom>
          <a:solidFill>
            <a:srgbClr val="1F497D"/>
          </a:solidFill>
        </p:spPr>
        <p:txBody>
          <a:bodyPr vert="horz" wrap="square" lIns="0" tIns="406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R2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711390" y="1829951"/>
            <a:ext cx="4282695" cy="3474669"/>
          </a:xfrm>
          <a:prstGeom prst="rect">
            <a:avLst/>
          </a:prstGeom>
          <a:solidFill>
            <a:srgbClr val="C6D9F1">
              <a:alpha val="90194"/>
            </a:srgbClr>
          </a:solidFill>
          <a:ln w="25907">
            <a:solidFill>
              <a:srgbClr val="D0D8E8"/>
            </a:solidFill>
          </a:ln>
        </p:spPr>
        <p:txBody>
          <a:bodyPr vert="horz" wrap="square" lIns="0" tIns="88265" rIns="0" bIns="0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/>
              <a:t>Укреплен потенциал местных субъектов гражданского общества, в частности молодежных инициатив, заинтересованных сторон в области образования и МСУ, в целях содействия взаимопониманию и предотвращению насильственного экстремизма в приграничном регионе между Кыргызстаном, Таджикистаном и Узбекистаном.</a:t>
            </a:r>
            <a:endParaRPr lang="de-DE" sz="2000" dirty="0"/>
          </a:p>
        </p:txBody>
      </p:sp>
      <p:sp>
        <p:nvSpPr>
          <p:cNvPr id="13" name="object 13"/>
          <p:cNvSpPr txBox="1"/>
          <p:nvPr/>
        </p:nvSpPr>
        <p:spPr>
          <a:xfrm>
            <a:off x="9383972" y="1455991"/>
            <a:ext cx="3264212" cy="410369"/>
          </a:xfrm>
          <a:prstGeom prst="rect">
            <a:avLst/>
          </a:prstGeom>
          <a:solidFill>
            <a:srgbClr val="1F497D"/>
          </a:solidFill>
        </p:spPr>
        <p:txBody>
          <a:bodyPr vert="horz" wrap="square" lIns="0" tIns="406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R3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410531" y="1866359"/>
            <a:ext cx="3237653" cy="3474669"/>
          </a:xfrm>
          <a:prstGeom prst="rect">
            <a:avLst/>
          </a:prstGeom>
          <a:solidFill>
            <a:srgbClr val="C6D9F1">
              <a:alpha val="90194"/>
            </a:srgbClr>
          </a:solidFill>
          <a:ln w="25907">
            <a:solidFill>
              <a:srgbClr val="D0D8E8"/>
            </a:solidFill>
          </a:ln>
        </p:spPr>
        <p:txBody>
          <a:bodyPr vert="horz" wrap="square" lIns="0" tIns="88265" rIns="0" bIns="0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/>
              <a:t>Созданы и функционируют различные платформы трансграничного и межотраслевого диалога для углубления контактов между людьми, борьбы со стереотипами, укрепления доверия и поощрения толерантности.</a:t>
            </a:r>
            <a:endParaRPr lang="de-DE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2271" y="481393"/>
            <a:ext cx="807466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4000" u="none" dirty="0" smtClean="0">
                <a:solidFill>
                  <a:srgbClr val="1F497D"/>
                </a:solidFill>
                <a:latin typeface="+mn-lt"/>
              </a:rPr>
              <a:t>Компонент </a:t>
            </a:r>
            <a:r>
              <a:rPr lang="ru-RU" sz="4000" u="none" dirty="0">
                <a:solidFill>
                  <a:srgbClr val="1F497D"/>
                </a:solidFill>
                <a:latin typeface="+mn-lt"/>
              </a:rPr>
              <a:t>деятельности </a:t>
            </a:r>
            <a:r>
              <a:rPr lang="de-DE" sz="4000" u="none" dirty="0">
                <a:solidFill>
                  <a:srgbClr val="1F497D"/>
                </a:solidFill>
                <a:latin typeface="+mn-lt"/>
              </a:rPr>
              <a:t>I</a:t>
            </a:r>
            <a:endParaRPr sz="4000" u="none" dirty="0">
              <a:solidFill>
                <a:srgbClr val="1F497D"/>
              </a:solidFill>
              <a:latin typeface="+mn-lt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26107" y="1644395"/>
            <a:ext cx="7499984" cy="1140460"/>
          </a:xfrm>
          <a:custGeom>
            <a:avLst/>
            <a:gdLst/>
            <a:ahLst/>
            <a:cxnLst/>
            <a:rect l="l" t="t" r="r" b="b"/>
            <a:pathLst>
              <a:path w="7499984" h="1140460">
                <a:moveTo>
                  <a:pt x="7499604" y="0"/>
                </a:moveTo>
                <a:lnTo>
                  <a:pt x="0" y="0"/>
                </a:lnTo>
                <a:lnTo>
                  <a:pt x="0" y="1139952"/>
                </a:lnTo>
                <a:lnTo>
                  <a:pt x="7499604" y="1139952"/>
                </a:lnTo>
                <a:lnTo>
                  <a:pt x="7499604" y="0"/>
                </a:lnTo>
                <a:close/>
              </a:path>
            </a:pathLst>
          </a:custGeom>
          <a:solidFill>
            <a:srgbClr val="1F49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352778" y="1877193"/>
            <a:ext cx="4059914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lvl="0"/>
            <a:r>
              <a:rPr lang="ru-RU" sz="3600" b="1" dirty="0">
                <a:solidFill>
                  <a:schemeClr val="bg1"/>
                </a:solidFill>
              </a:rPr>
              <a:t>Исследование/СМИ</a:t>
            </a:r>
            <a:endParaRPr lang="de-DE" sz="3600" b="1" dirty="0">
              <a:solidFill>
                <a:schemeClr val="bg1"/>
              </a:solidFill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613852" y="2772092"/>
            <a:ext cx="1900555" cy="2421890"/>
            <a:chOff x="1613852" y="2772092"/>
            <a:chExt cx="1900555" cy="2421890"/>
          </a:xfrm>
        </p:grpSpPr>
        <p:sp>
          <p:nvSpPr>
            <p:cNvPr id="6" name="object 6"/>
            <p:cNvSpPr/>
            <p:nvPr/>
          </p:nvSpPr>
          <p:spPr>
            <a:xfrm>
              <a:off x="1626869" y="2785109"/>
              <a:ext cx="1874520" cy="2395855"/>
            </a:xfrm>
            <a:custGeom>
              <a:avLst/>
              <a:gdLst/>
              <a:ahLst/>
              <a:cxnLst/>
              <a:rect l="l" t="t" r="r" b="b"/>
              <a:pathLst>
                <a:path w="1874520" h="2395854">
                  <a:moveTo>
                    <a:pt x="1874520" y="0"/>
                  </a:moveTo>
                  <a:lnTo>
                    <a:pt x="0" y="0"/>
                  </a:lnTo>
                  <a:lnTo>
                    <a:pt x="0" y="2395728"/>
                  </a:lnTo>
                  <a:lnTo>
                    <a:pt x="1874520" y="2395728"/>
                  </a:lnTo>
                  <a:lnTo>
                    <a:pt x="1874520" y="0"/>
                  </a:lnTo>
                  <a:close/>
                </a:path>
              </a:pathLst>
            </a:custGeom>
            <a:solidFill>
              <a:srgbClr val="1F4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626869" y="2785109"/>
              <a:ext cx="1874520" cy="2395855"/>
            </a:xfrm>
            <a:custGeom>
              <a:avLst/>
              <a:gdLst/>
              <a:ahLst/>
              <a:cxnLst/>
              <a:rect l="l" t="t" r="r" b="b"/>
              <a:pathLst>
                <a:path w="1874520" h="2395854">
                  <a:moveTo>
                    <a:pt x="0" y="0"/>
                  </a:moveTo>
                  <a:lnTo>
                    <a:pt x="1874520" y="0"/>
                  </a:lnTo>
                  <a:lnTo>
                    <a:pt x="1874520" y="2395728"/>
                  </a:lnTo>
                  <a:lnTo>
                    <a:pt x="0" y="2395728"/>
                  </a:lnTo>
                  <a:lnTo>
                    <a:pt x="0" y="0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742143" y="2948824"/>
            <a:ext cx="1665323" cy="1428596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lvl="0"/>
            <a:r>
              <a:rPr lang="ru-RU" b="1" dirty="0">
                <a:solidFill>
                  <a:schemeClr val="bg1"/>
                </a:solidFill>
              </a:rPr>
              <a:t>Оценка </a:t>
            </a:r>
            <a:r>
              <a:rPr lang="ru-RU" b="1" dirty="0" smtClean="0">
                <a:solidFill>
                  <a:schemeClr val="bg1"/>
                </a:solidFill>
              </a:rPr>
              <a:t>потребностей, </a:t>
            </a:r>
            <a:r>
              <a:rPr lang="ru-RU" b="1" dirty="0">
                <a:solidFill>
                  <a:schemeClr val="bg1"/>
                </a:solidFill>
              </a:rPr>
              <a:t>ситуационный </a:t>
            </a:r>
            <a:r>
              <a:rPr lang="ru-RU" b="1" dirty="0" smtClean="0">
                <a:solidFill>
                  <a:schemeClr val="bg1"/>
                </a:solidFill>
              </a:rPr>
              <a:t>анализ, базовое исследование</a:t>
            </a:r>
            <a:endParaRPr lang="ru-RU" dirty="0">
              <a:solidFill>
                <a:schemeClr val="bg1"/>
              </a:solidFill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488372" y="2772092"/>
            <a:ext cx="1902460" cy="2421890"/>
            <a:chOff x="3488372" y="2772092"/>
            <a:chExt cx="1902460" cy="2421890"/>
          </a:xfrm>
        </p:grpSpPr>
        <p:sp>
          <p:nvSpPr>
            <p:cNvPr id="10" name="object 10"/>
            <p:cNvSpPr/>
            <p:nvPr/>
          </p:nvSpPr>
          <p:spPr>
            <a:xfrm>
              <a:off x="3501389" y="2785109"/>
              <a:ext cx="1876425" cy="2395855"/>
            </a:xfrm>
            <a:custGeom>
              <a:avLst/>
              <a:gdLst/>
              <a:ahLst/>
              <a:cxnLst/>
              <a:rect l="l" t="t" r="r" b="b"/>
              <a:pathLst>
                <a:path w="1876425" h="2395854">
                  <a:moveTo>
                    <a:pt x="1876043" y="0"/>
                  </a:moveTo>
                  <a:lnTo>
                    <a:pt x="0" y="0"/>
                  </a:lnTo>
                  <a:lnTo>
                    <a:pt x="0" y="2395728"/>
                  </a:lnTo>
                  <a:lnTo>
                    <a:pt x="1876043" y="2395728"/>
                  </a:lnTo>
                  <a:lnTo>
                    <a:pt x="1876043" y="0"/>
                  </a:lnTo>
                  <a:close/>
                </a:path>
              </a:pathLst>
            </a:custGeom>
            <a:solidFill>
              <a:srgbClr val="1F4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501389" y="2785109"/>
              <a:ext cx="1876425" cy="2395855"/>
            </a:xfrm>
            <a:custGeom>
              <a:avLst/>
              <a:gdLst/>
              <a:ahLst/>
              <a:cxnLst/>
              <a:rect l="l" t="t" r="r" b="b"/>
              <a:pathLst>
                <a:path w="1876425" h="2395854">
                  <a:moveTo>
                    <a:pt x="0" y="0"/>
                  </a:moveTo>
                  <a:lnTo>
                    <a:pt x="1876043" y="0"/>
                  </a:lnTo>
                  <a:lnTo>
                    <a:pt x="1876043" y="2395728"/>
                  </a:lnTo>
                  <a:lnTo>
                    <a:pt x="0" y="2395728"/>
                  </a:lnTo>
                  <a:lnTo>
                    <a:pt x="0" y="0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616663" y="2948824"/>
            <a:ext cx="1651000" cy="1424108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lvl="0" algn="ctr"/>
            <a:r>
              <a:rPr lang="ru-RU" b="1" dirty="0">
                <a:solidFill>
                  <a:schemeClr val="bg1"/>
                </a:solidFill>
              </a:rPr>
              <a:t>Чувствительность местных органов власти информации к конфликтам</a:t>
            </a:r>
            <a:endParaRPr lang="de-DE" dirty="0">
              <a:solidFill>
                <a:schemeClr val="bg1"/>
              </a:solidFill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364416" y="2772092"/>
            <a:ext cx="1900555" cy="2421890"/>
            <a:chOff x="5364416" y="2772092"/>
            <a:chExt cx="1900555" cy="2421890"/>
          </a:xfrm>
        </p:grpSpPr>
        <p:sp>
          <p:nvSpPr>
            <p:cNvPr id="14" name="object 14"/>
            <p:cNvSpPr/>
            <p:nvPr/>
          </p:nvSpPr>
          <p:spPr>
            <a:xfrm>
              <a:off x="5377433" y="2785109"/>
              <a:ext cx="1874520" cy="2395855"/>
            </a:xfrm>
            <a:custGeom>
              <a:avLst/>
              <a:gdLst/>
              <a:ahLst/>
              <a:cxnLst/>
              <a:rect l="l" t="t" r="r" b="b"/>
              <a:pathLst>
                <a:path w="1874520" h="2395854">
                  <a:moveTo>
                    <a:pt x="1874519" y="0"/>
                  </a:moveTo>
                  <a:lnTo>
                    <a:pt x="0" y="0"/>
                  </a:lnTo>
                  <a:lnTo>
                    <a:pt x="0" y="2395728"/>
                  </a:lnTo>
                  <a:lnTo>
                    <a:pt x="1874519" y="2395728"/>
                  </a:lnTo>
                  <a:lnTo>
                    <a:pt x="1874519" y="0"/>
                  </a:lnTo>
                  <a:close/>
                </a:path>
              </a:pathLst>
            </a:custGeom>
            <a:solidFill>
              <a:srgbClr val="1F4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377433" y="2785109"/>
              <a:ext cx="1874520" cy="2395855"/>
            </a:xfrm>
            <a:custGeom>
              <a:avLst/>
              <a:gdLst/>
              <a:ahLst/>
              <a:cxnLst/>
              <a:rect l="l" t="t" r="r" b="b"/>
              <a:pathLst>
                <a:path w="1874520" h="2395854">
                  <a:moveTo>
                    <a:pt x="0" y="0"/>
                  </a:moveTo>
                  <a:lnTo>
                    <a:pt x="1874519" y="0"/>
                  </a:lnTo>
                  <a:lnTo>
                    <a:pt x="1874519" y="2395728"/>
                  </a:lnTo>
                  <a:lnTo>
                    <a:pt x="0" y="2395728"/>
                  </a:lnTo>
                  <a:lnTo>
                    <a:pt x="0" y="0"/>
                  </a:lnTo>
                  <a:close/>
                </a:path>
              </a:pathLst>
            </a:custGeom>
            <a:ln w="2590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415704" y="2948824"/>
            <a:ext cx="1751498" cy="1424108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lvl="0" algn="ctr"/>
            <a:r>
              <a:rPr lang="ru-RU" b="1" dirty="0">
                <a:solidFill>
                  <a:schemeClr val="bg1"/>
                </a:solidFill>
              </a:rPr>
              <a:t>Медиа-стратегия по толерантности и профилактике насильственного экстремизма</a:t>
            </a:r>
            <a:endParaRPr lang="ru-RU" dirty="0">
              <a:solidFill>
                <a:schemeClr val="bg1"/>
              </a:solidFill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7238936" y="2772092"/>
            <a:ext cx="1900555" cy="2421890"/>
            <a:chOff x="7238936" y="2772092"/>
            <a:chExt cx="1900555" cy="2421890"/>
          </a:xfrm>
        </p:grpSpPr>
        <p:sp>
          <p:nvSpPr>
            <p:cNvPr id="18" name="object 18"/>
            <p:cNvSpPr/>
            <p:nvPr/>
          </p:nvSpPr>
          <p:spPr>
            <a:xfrm>
              <a:off x="7251953" y="2785109"/>
              <a:ext cx="1874520" cy="2395855"/>
            </a:xfrm>
            <a:custGeom>
              <a:avLst/>
              <a:gdLst/>
              <a:ahLst/>
              <a:cxnLst/>
              <a:rect l="l" t="t" r="r" b="b"/>
              <a:pathLst>
                <a:path w="1874520" h="2395854">
                  <a:moveTo>
                    <a:pt x="1874520" y="0"/>
                  </a:moveTo>
                  <a:lnTo>
                    <a:pt x="0" y="0"/>
                  </a:lnTo>
                  <a:lnTo>
                    <a:pt x="0" y="2395728"/>
                  </a:lnTo>
                  <a:lnTo>
                    <a:pt x="1874520" y="2395728"/>
                  </a:lnTo>
                  <a:lnTo>
                    <a:pt x="1874520" y="0"/>
                  </a:lnTo>
                  <a:close/>
                </a:path>
              </a:pathLst>
            </a:custGeom>
            <a:solidFill>
              <a:srgbClr val="1F4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251953" y="2785109"/>
              <a:ext cx="1874520" cy="2395855"/>
            </a:xfrm>
            <a:custGeom>
              <a:avLst/>
              <a:gdLst/>
              <a:ahLst/>
              <a:cxnLst/>
              <a:rect l="l" t="t" r="r" b="b"/>
              <a:pathLst>
                <a:path w="1874520" h="2395854">
                  <a:moveTo>
                    <a:pt x="0" y="0"/>
                  </a:moveTo>
                  <a:lnTo>
                    <a:pt x="1874520" y="0"/>
                  </a:lnTo>
                  <a:lnTo>
                    <a:pt x="1874520" y="2395728"/>
                  </a:lnTo>
                  <a:lnTo>
                    <a:pt x="0" y="2395728"/>
                  </a:lnTo>
                  <a:lnTo>
                    <a:pt x="0" y="0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7465757" y="2948824"/>
            <a:ext cx="1446530" cy="1700466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lvl="0" algn="ctr"/>
            <a:r>
              <a:rPr lang="ru-RU" b="1" dirty="0">
                <a:solidFill>
                  <a:schemeClr val="bg1"/>
                </a:solidFill>
              </a:rPr>
              <a:t>Обучение журналистов ненасильственному освещению событий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626107" y="5180076"/>
            <a:ext cx="7499984" cy="266700"/>
          </a:xfrm>
          <a:custGeom>
            <a:avLst/>
            <a:gdLst/>
            <a:ahLst/>
            <a:cxnLst/>
            <a:rect l="l" t="t" r="r" b="b"/>
            <a:pathLst>
              <a:path w="7499984" h="266700">
                <a:moveTo>
                  <a:pt x="7499604" y="0"/>
                </a:moveTo>
                <a:lnTo>
                  <a:pt x="0" y="0"/>
                </a:lnTo>
                <a:lnTo>
                  <a:pt x="0" y="266699"/>
                </a:lnTo>
                <a:lnTo>
                  <a:pt x="7499604" y="266699"/>
                </a:lnTo>
                <a:lnTo>
                  <a:pt x="7499604" y="0"/>
                </a:lnTo>
                <a:close/>
              </a:path>
            </a:pathLst>
          </a:custGeom>
          <a:solidFill>
            <a:srgbClr val="1F49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object 2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58883" y="879347"/>
            <a:ext cx="3493008" cy="357225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3740" y="578865"/>
            <a:ext cx="609346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4000" u="none" dirty="0">
                <a:solidFill>
                  <a:srgbClr val="1F497D"/>
                </a:solidFill>
                <a:latin typeface="+mn-lt"/>
              </a:rPr>
              <a:t>Компонент деятельности </a:t>
            </a:r>
            <a:r>
              <a:rPr sz="4000" u="none" spc="-5" dirty="0" smtClean="0">
                <a:solidFill>
                  <a:srgbClr val="1F497D"/>
                </a:solidFill>
                <a:latin typeface="Calibri"/>
                <a:cs typeface="Calibri"/>
              </a:rPr>
              <a:t>II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49908" y="1697735"/>
            <a:ext cx="7376159" cy="1115695"/>
          </a:xfrm>
          <a:custGeom>
            <a:avLst/>
            <a:gdLst/>
            <a:ahLst/>
            <a:cxnLst/>
            <a:rect l="l" t="t" r="r" b="b"/>
            <a:pathLst>
              <a:path w="7376159" h="1115695">
                <a:moveTo>
                  <a:pt x="7376159" y="0"/>
                </a:moveTo>
                <a:lnTo>
                  <a:pt x="0" y="0"/>
                </a:lnTo>
                <a:lnTo>
                  <a:pt x="0" y="1115568"/>
                </a:lnTo>
                <a:lnTo>
                  <a:pt x="7376159" y="1115568"/>
                </a:lnTo>
                <a:lnTo>
                  <a:pt x="7376159" y="0"/>
                </a:lnTo>
                <a:close/>
              </a:path>
            </a:pathLst>
          </a:custGeom>
          <a:solidFill>
            <a:srgbClr val="1F49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817830" y="1919689"/>
            <a:ext cx="487679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lvl="0"/>
            <a:r>
              <a:rPr lang="ru-RU" sz="3600" b="1" dirty="0">
                <a:solidFill>
                  <a:schemeClr val="bg1"/>
                </a:solidFill>
              </a:rPr>
              <a:t>Укрепление потенциала</a:t>
            </a:r>
            <a:endParaRPr lang="de-DE" sz="3600" b="1" dirty="0">
              <a:solidFill>
                <a:schemeClr val="bg1"/>
              </a:solidFill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540700" y="2798000"/>
            <a:ext cx="2482850" cy="2368550"/>
            <a:chOff x="1540700" y="2798000"/>
            <a:chExt cx="2482850" cy="2368550"/>
          </a:xfrm>
        </p:grpSpPr>
        <p:sp>
          <p:nvSpPr>
            <p:cNvPr id="6" name="object 6"/>
            <p:cNvSpPr/>
            <p:nvPr/>
          </p:nvSpPr>
          <p:spPr>
            <a:xfrm>
              <a:off x="1553718" y="2811017"/>
              <a:ext cx="2456815" cy="2342515"/>
            </a:xfrm>
            <a:custGeom>
              <a:avLst/>
              <a:gdLst/>
              <a:ahLst/>
              <a:cxnLst/>
              <a:rect l="l" t="t" r="r" b="b"/>
              <a:pathLst>
                <a:path w="2456815" h="2342515">
                  <a:moveTo>
                    <a:pt x="2456687" y="0"/>
                  </a:moveTo>
                  <a:lnTo>
                    <a:pt x="0" y="0"/>
                  </a:lnTo>
                  <a:lnTo>
                    <a:pt x="0" y="2342388"/>
                  </a:lnTo>
                  <a:lnTo>
                    <a:pt x="2456687" y="2342388"/>
                  </a:lnTo>
                  <a:lnTo>
                    <a:pt x="2456687" y="0"/>
                  </a:lnTo>
                  <a:close/>
                </a:path>
              </a:pathLst>
            </a:custGeom>
            <a:solidFill>
              <a:srgbClr val="1F4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53718" y="2811017"/>
              <a:ext cx="2456815" cy="2342515"/>
            </a:xfrm>
            <a:custGeom>
              <a:avLst/>
              <a:gdLst/>
              <a:ahLst/>
              <a:cxnLst/>
              <a:rect l="l" t="t" r="r" b="b"/>
              <a:pathLst>
                <a:path w="2456815" h="2342515">
                  <a:moveTo>
                    <a:pt x="0" y="0"/>
                  </a:moveTo>
                  <a:lnTo>
                    <a:pt x="2456687" y="0"/>
                  </a:lnTo>
                  <a:lnTo>
                    <a:pt x="2456687" y="2342388"/>
                  </a:lnTo>
                  <a:lnTo>
                    <a:pt x="0" y="2342388"/>
                  </a:lnTo>
                  <a:lnTo>
                    <a:pt x="0" y="0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827230" y="2988812"/>
            <a:ext cx="1981200" cy="1130309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 indent="1905" algn="ctr">
              <a:lnSpc>
                <a:spcPct val="91500"/>
              </a:lnSpc>
              <a:spcBef>
                <a:spcPts val="345"/>
              </a:spcBef>
            </a:pPr>
            <a:r>
              <a:rPr lang="ru-RU" b="1" spc="-15" dirty="0" smtClean="0">
                <a:solidFill>
                  <a:srgbClr val="FFFFFF"/>
                </a:solidFill>
                <a:latin typeface="Calibri"/>
                <a:cs typeface="Calibri"/>
              </a:rPr>
              <a:t>Центры толерантности </a:t>
            </a:r>
            <a:r>
              <a:rPr lang="ru-RU" b="1" dirty="0" smtClean="0">
                <a:solidFill>
                  <a:schemeClr val="bg1"/>
                </a:solidFill>
              </a:rPr>
              <a:t>в </a:t>
            </a:r>
            <a:r>
              <a:rPr lang="ru-RU" b="1" dirty="0">
                <a:solidFill>
                  <a:schemeClr val="bg1"/>
                </a:solidFill>
              </a:rPr>
              <a:t>университетах </a:t>
            </a:r>
            <a:endParaRPr lang="ru-RU" dirty="0">
              <a:solidFill>
                <a:schemeClr val="bg1"/>
              </a:solidFill>
            </a:endParaRPr>
          </a:p>
          <a:p>
            <a:pPr marL="12700" marR="5080" indent="1905" algn="ctr">
              <a:lnSpc>
                <a:spcPct val="91500"/>
              </a:lnSpc>
              <a:spcBef>
                <a:spcPts val="345"/>
              </a:spcBef>
            </a:pPr>
            <a:r>
              <a:rPr lang="ru-RU" sz="2000" b="1" spc="-30" dirty="0" smtClean="0">
                <a:solidFill>
                  <a:srgbClr val="FFFFFF"/>
                </a:solidFill>
                <a:latin typeface="Calibri"/>
                <a:cs typeface="Calibri"/>
              </a:rPr>
              <a:t>КР</a:t>
            </a:r>
            <a:r>
              <a:rPr sz="2000" b="1" spc="-30" dirty="0" smtClean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2000" b="1" spc="-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2000" b="1" spc="-35" dirty="0" smtClean="0">
                <a:solidFill>
                  <a:srgbClr val="FFFFFF"/>
                </a:solidFill>
                <a:latin typeface="Calibri"/>
                <a:cs typeface="Calibri"/>
              </a:rPr>
              <a:t>РТ</a:t>
            </a:r>
            <a:r>
              <a:rPr sz="2000" b="1" spc="-25" dirty="0" smtClean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2000" b="1" spc="-2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2000" b="1" spc="5" dirty="0" smtClean="0">
                <a:solidFill>
                  <a:srgbClr val="FFFFFF"/>
                </a:solidFill>
                <a:latin typeface="Calibri"/>
                <a:cs typeface="Calibri"/>
              </a:rPr>
              <a:t>РУ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997388" y="2798000"/>
            <a:ext cx="2482850" cy="2368550"/>
            <a:chOff x="3997388" y="2798000"/>
            <a:chExt cx="2482850" cy="2368550"/>
          </a:xfrm>
        </p:grpSpPr>
        <p:sp>
          <p:nvSpPr>
            <p:cNvPr id="10" name="object 10"/>
            <p:cNvSpPr/>
            <p:nvPr/>
          </p:nvSpPr>
          <p:spPr>
            <a:xfrm>
              <a:off x="4010406" y="2811017"/>
              <a:ext cx="2456815" cy="2342515"/>
            </a:xfrm>
            <a:custGeom>
              <a:avLst/>
              <a:gdLst/>
              <a:ahLst/>
              <a:cxnLst/>
              <a:rect l="l" t="t" r="r" b="b"/>
              <a:pathLst>
                <a:path w="2456815" h="2342515">
                  <a:moveTo>
                    <a:pt x="2456688" y="0"/>
                  </a:moveTo>
                  <a:lnTo>
                    <a:pt x="0" y="0"/>
                  </a:lnTo>
                  <a:lnTo>
                    <a:pt x="0" y="2342388"/>
                  </a:lnTo>
                  <a:lnTo>
                    <a:pt x="2456688" y="2342388"/>
                  </a:lnTo>
                  <a:lnTo>
                    <a:pt x="2456688" y="0"/>
                  </a:lnTo>
                  <a:close/>
                </a:path>
              </a:pathLst>
            </a:custGeom>
            <a:solidFill>
              <a:srgbClr val="1F4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010406" y="2811017"/>
              <a:ext cx="2456815" cy="2342515"/>
            </a:xfrm>
            <a:custGeom>
              <a:avLst/>
              <a:gdLst/>
              <a:ahLst/>
              <a:cxnLst/>
              <a:rect l="l" t="t" r="r" b="b"/>
              <a:pathLst>
                <a:path w="2456815" h="2342515">
                  <a:moveTo>
                    <a:pt x="0" y="0"/>
                  </a:moveTo>
                  <a:lnTo>
                    <a:pt x="2456688" y="0"/>
                  </a:lnTo>
                  <a:lnTo>
                    <a:pt x="2456688" y="2342388"/>
                  </a:lnTo>
                  <a:lnTo>
                    <a:pt x="0" y="2342388"/>
                  </a:lnTo>
                  <a:lnTo>
                    <a:pt x="0" y="0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113301" y="2937438"/>
            <a:ext cx="2285856" cy="170559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lvl="0" algn="ctr"/>
            <a:r>
              <a:rPr lang="ru-RU" b="1" dirty="0">
                <a:solidFill>
                  <a:schemeClr val="bg1"/>
                </a:solidFill>
              </a:rPr>
              <a:t>Подготовка молодежи, гражданского общества по вопросам диалога + посредничество</a:t>
            </a:r>
            <a:endParaRPr lang="de-DE" dirty="0">
              <a:solidFill>
                <a:schemeClr val="bg1"/>
              </a:solidFill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454076" y="2798000"/>
            <a:ext cx="2482850" cy="2368550"/>
            <a:chOff x="6454076" y="2798000"/>
            <a:chExt cx="2482850" cy="2368550"/>
          </a:xfrm>
        </p:grpSpPr>
        <p:sp>
          <p:nvSpPr>
            <p:cNvPr id="14" name="object 14"/>
            <p:cNvSpPr/>
            <p:nvPr/>
          </p:nvSpPr>
          <p:spPr>
            <a:xfrm>
              <a:off x="6467094" y="2811017"/>
              <a:ext cx="2456815" cy="2342515"/>
            </a:xfrm>
            <a:custGeom>
              <a:avLst/>
              <a:gdLst/>
              <a:ahLst/>
              <a:cxnLst/>
              <a:rect l="l" t="t" r="r" b="b"/>
              <a:pathLst>
                <a:path w="2456815" h="2342515">
                  <a:moveTo>
                    <a:pt x="2456688" y="0"/>
                  </a:moveTo>
                  <a:lnTo>
                    <a:pt x="0" y="0"/>
                  </a:lnTo>
                  <a:lnTo>
                    <a:pt x="0" y="2342388"/>
                  </a:lnTo>
                  <a:lnTo>
                    <a:pt x="2456688" y="2342388"/>
                  </a:lnTo>
                  <a:lnTo>
                    <a:pt x="2456688" y="0"/>
                  </a:lnTo>
                  <a:close/>
                </a:path>
              </a:pathLst>
            </a:custGeom>
            <a:solidFill>
              <a:srgbClr val="1F4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467094" y="2811017"/>
              <a:ext cx="2456815" cy="2342515"/>
            </a:xfrm>
            <a:custGeom>
              <a:avLst/>
              <a:gdLst/>
              <a:ahLst/>
              <a:cxnLst/>
              <a:rect l="l" t="t" r="r" b="b"/>
              <a:pathLst>
                <a:path w="2456815" h="2342515">
                  <a:moveTo>
                    <a:pt x="0" y="0"/>
                  </a:moveTo>
                  <a:lnTo>
                    <a:pt x="2456688" y="0"/>
                  </a:lnTo>
                  <a:lnTo>
                    <a:pt x="2456688" y="2342388"/>
                  </a:lnTo>
                  <a:lnTo>
                    <a:pt x="0" y="2342388"/>
                  </a:lnTo>
                  <a:lnTo>
                    <a:pt x="0" y="0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597031" y="2993022"/>
            <a:ext cx="2195195" cy="1429237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lvl="0" algn="ctr"/>
            <a:r>
              <a:rPr lang="ru-RU" b="1" dirty="0">
                <a:solidFill>
                  <a:schemeClr val="bg1"/>
                </a:solidFill>
              </a:rPr>
              <a:t>Внедрение толерантности в систему неформального образования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549908" y="5152644"/>
            <a:ext cx="7376159" cy="260985"/>
          </a:xfrm>
          <a:custGeom>
            <a:avLst/>
            <a:gdLst/>
            <a:ahLst/>
            <a:cxnLst/>
            <a:rect l="l" t="t" r="r" b="b"/>
            <a:pathLst>
              <a:path w="7376159" h="260985">
                <a:moveTo>
                  <a:pt x="7376159" y="0"/>
                </a:moveTo>
                <a:lnTo>
                  <a:pt x="0" y="0"/>
                </a:lnTo>
                <a:lnTo>
                  <a:pt x="0" y="260604"/>
                </a:lnTo>
                <a:lnTo>
                  <a:pt x="7376159" y="260604"/>
                </a:lnTo>
                <a:lnTo>
                  <a:pt x="7376159" y="0"/>
                </a:lnTo>
                <a:close/>
              </a:path>
            </a:pathLst>
          </a:custGeom>
          <a:solidFill>
            <a:srgbClr val="1F49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93707" y="838200"/>
            <a:ext cx="3758184" cy="271576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9940" y="447640"/>
            <a:ext cx="624586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4000" u="none" dirty="0">
                <a:solidFill>
                  <a:srgbClr val="1F497D"/>
                </a:solidFill>
                <a:latin typeface="+mn-lt"/>
              </a:rPr>
              <a:t>Компонент деятельности </a:t>
            </a:r>
            <a:r>
              <a:rPr sz="4000" u="none" spc="-5" dirty="0" smtClean="0">
                <a:solidFill>
                  <a:srgbClr val="1F497D"/>
                </a:solidFill>
                <a:latin typeface="Calibri"/>
                <a:cs typeface="Calibri"/>
              </a:rPr>
              <a:t>III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73708" y="1720595"/>
            <a:ext cx="7376159" cy="1140460"/>
          </a:xfrm>
          <a:custGeom>
            <a:avLst/>
            <a:gdLst/>
            <a:ahLst/>
            <a:cxnLst/>
            <a:rect l="l" t="t" r="r" b="b"/>
            <a:pathLst>
              <a:path w="7376159" h="1140460">
                <a:moveTo>
                  <a:pt x="7376159" y="0"/>
                </a:moveTo>
                <a:lnTo>
                  <a:pt x="0" y="0"/>
                </a:lnTo>
                <a:lnTo>
                  <a:pt x="0" y="1139952"/>
                </a:lnTo>
                <a:lnTo>
                  <a:pt x="7376159" y="1139952"/>
                </a:lnTo>
                <a:lnTo>
                  <a:pt x="7376159" y="0"/>
                </a:lnTo>
                <a:close/>
              </a:path>
            </a:pathLst>
          </a:custGeom>
          <a:solidFill>
            <a:srgbClr val="1F49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450333" y="1951439"/>
            <a:ext cx="17024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600" b="1" spc="-5" dirty="0" smtClean="0">
                <a:solidFill>
                  <a:srgbClr val="FFFFFF"/>
                </a:solidFill>
                <a:latin typeface="Calibri"/>
                <a:cs typeface="Calibri"/>
              </a:rPr>
              <a:t>Диалог</a:t>
            </a:r>
            <a:endParaRPr sz="3600" dirty="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461452" y="2848292"/>
            <a:ext cx="1501775" cy="2421890"/>
            <a:chOff x="1461452" y="2848292"/>
            <a:chExt cx="1501775" cy="2421890"/>
          </a:xfrm>
        </p:grpSpPr>
        <p:sp>
          <p:nvSpPr>
            <p:cNvPr id="6" name="object 6"/>
            <p:cNvSpPr/>
            <p:nvPr/>
          </p:nvSpPr>
          <p:spPr>
            <a:xfrm>
              <a:off x="1474469" y="2861309"/>
              <a:ext cx="1475740" cy="2395855"/>
            </a:xfrm>
            <a:custGeom>
              <a:avLst/>
              <a:gdLst/>
              <a:ahLst/>
              <a:cxnLst/>
              <a:rect l="l" t="t" r="r" b="b"/>
              <a:pathLst>
                <a:path w="1475739" h="2395854">
                  <a:moveTo>
                    <a:pt x="1475232" y="0"/>
                  </a:moveTo>
                  <a:lnTo>
                    <a:pt x="0" y="0"/>
                  </a:lnTo>
                  <a:lnTo>
                    <a:pt x="0" y="2395728"/>
                  </a:lnTo>
                  <a:lnTo>
                    <a:pt x="1475232" y="2395728"/>
                  </a:lnTo>
                  <a:lnTo>
                    <a:pt x="1475232" y="0"/>
                  </a:lnTo>
                  <a:close/>
                </a:path>
              </a:pathLst>
            </a:custGeom>
            <a:solidFill>
              <a:srgbClr val="1F4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74469" y="2861309"/>
              <a:ext cx="1475740" cy="2395855"/>
            </a:xfrm>
            <a:custGeom>
              <a:avLst/>
              <a:gdLst/>
              <a:ahLst/>
              <a:cxnLst/>
              <a:rect l="l" t="t" r="r" b="b"/>
              <a:pathLst>
                <a:path w="1475739" h="2395854">
                  <a:moveTo>
                    <a:pt x="0" y="0"/>
                  </a:moveTo>
                  <a:lnTo>
                    <a:pt x="1475232" y="0"/>
                  </a:lnTo>
                  <a:lnTo>
                    <a:pt x="1475232" y="2395728"/>
                  </a:lnTo>
                  <a:lnTo>
                    <a:pt x="0" y="2395728"/>
                  </a:lnTo>
                  <a:lnTo>
                    <a:pt x="0" y="0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557401" y="3369464"/>
            <a:ext cx="1309370" cy="1118896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lvl="0" algn="ctr">
              <a:buClr>
                <a:srgbClr val="FFFFFF"/>
              </a:buClr>
              <a:buFont typeface="+mj-lt"/>
              <a:buNone/>
            </a:pPr>
            <a:r>
              <a:rPr lang="ru-RU" sz="1400" b="1" dirty="0">
                <a:solidFill>
                  <a:schemeClr val="bg1"/>
                </a:solidFill>
              </a:rPr>
              <a:t>Трансграничные дискуссионные клубы + дискуссионные программы</a:t>
            </a:r>
            <a:endParaRPr lang="de-DE" sz="1400" dirty="0">
              <a:solidFill>
                <a:schemeClr val="bg1"/>
              </a:solidFill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936684" y="2848292"/>
            <a:ext cx="1501775" cy="2421890"/>
            <a:chOff x="2936684" y="2848292"/>
            <a:chExt cx="1501775" cy="2421890"/>
          </a:xfrm>
        </p:grpSpPr>
        <p:sp>
          <p:nvSpPr>
            <p:cNvPr id="10" name="object 10"/>
            <p:cNvSpPr/>
            <p:nvPr/>
          </p:nvSpPr>
          <p:spPr>
            <a:xfrm>
              <a:off x="2949702" y="2861309"/>
              <a:ext cx="1475740" cy="2395855"/>
            </a:xfrm>
            <a:custGeom>
              <a:avLst/>
              <a:gdLst/>
              <a:ahLst/>
              <a:cxnLst/>
              <a:rect l="l" t="t" r="r" b="b"/>
              <a:pathLst>
                <a:path w="1475739" h="2395854">
                  <a:moveTo>
                    <a:pt x="1475231" y="0"/>
                  </a:moveTo>
                  <a:lnTo>
                    <a:pt x="0" y="0"/>
                  </a:lnTo>
                  <a:lnTo>
                    <a:pt x="0" y="2395728"/>
                  </a:lnTo>
                  <a:lnTo>
                    <a:pt x="1475231" y="2395728"/>
                  </a:lnTo>
                  <a:lnTo>
                    <a:pt x="1475231" y="0"/>
                  </a:lnTo>
                  <a:close/>
                </a:path>
              </a:pathLst>
            </a:custGeom>
            <a:solidFill>
              <a:srgbClr val="1F4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949702" y="2861309"/>
              <a:ext cx="1475740" cy="2395855"/>
            </a:xfrm>
            <a:custGeom>
              <a:avLst/>
              <a:gdLst/>
              <a:ahLst/>
              <a:cxnLst/>
              <a:rect l="l" t="t" r="r" b="b"/>
              <a:pathLst>
                <a:path w="1475739" h="2395854">
                  <a:moveTo>
                    <a:pt x="0" y="0"/>
                  </a:moveTo>
                  <a:lnTo>
                    <a:pt x="1475231" y="0"/>
                  </a:lnTo>
                  <a:lnTo>
                    <a:pt x="1475231" y="2395728"/>
                  </a:lnTo>
                  <a:lnTo>
                    <a:pt x="0" y="2395728"/>
                  </a:lnTo>
                  <a:lnTo>
                    <a:pt x="0" y="0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4411916" y="2848292"/>
            <a:ext cx="1501775" cy="2421890"/>
            <a:chOff x="4411916" y="2848292"/>
            <a:chExt cx="1501775" cy="2421890"/>
          </a:xfrm>
        </p:grpSpPr>
        <p:sp>
          <p:nvSpPr>
            <p:cNvPr id="14" name="object 14"/>
            <p:cNvSpPr/>
            <p:nvPr/>
          </p:nvSpPr>
          <p:spPr>
            <a:xfrm>
              <a:off x="4424933" y="2861309"/>
              <a:ext cx="1475740" cy="2395855"/>
            </a:xfrm>
            <a:custGeom>
              <a:avLst/>
              <a:gdLst/>
              <a:ahLst/>
              <a:cxnLst/>
              <a:rect l="l" t="t" r="r" b="b"/>
              <a:pathLst>
                <a:path w="1475739" h="2395854">
                  <a:moveTo>
                    <a:pt x="1475232" y="0"/>
                  </a:moveTo>
                  <a:lnTo>
                    <a:pt x="0" y="0"/>
                  </a:lnTo>
                  <a:lnTo>
                    <a:pt x="0" y="2395728"/>
                  </a:lnTo>
                  <a:lnTo>
                    <a:pt x="1475232" y="2395728"/>
                  </a:lnTo>
                  <a:lnTo>
                    <a:pt x="1475232" y="0"/>
                  </a:lnTo>
                  <a:close/>
                </a:path>
              </a:pathLst>
            </a:custGeom>
            <a:solidFill>
              <a:srgbClr val="1F4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424933" y="2861309"/>
              <a:ext cx="1475740" cy="2395855"/>
            </a:xfrm>
            <a:custGeom>
              <a:avLst/>
              <a:gdLst/>
              <a:ahLst/>
              <a:cxnLst/>
              <a:rect l="l" t="t" r="r" b="b"/>
              <a:pathLst>
                <a:path w="1475739" h="2395854">
                  <a:moveTo>
                    <a:pt x="0" y="0"/>
                  </a:moveTo>
                  <a:lnTo>
                    <a:pt x="1475232" y="0"/>
                  </a:lnTo>
                  <a:lnTo>
                    <a:pt x="1475232" y="2395728"/>
                  </a:lnTo>
                  <a:lnTo>
                    <a:pt x="0" y="2395728"/>
                  </a:lnTo>
                  <a:lnTo>
                    <a:pt x="0" y="0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5887148" y="2848292"/>
            <a:ext cx="1501775" cy="2421890"/>
            <a:chOff x="5887148" y="2848292"/>
            <a:chExt cx="1501775" cy="2421890"/>
          </a:xfrm>
        </p:grpSpPr>
        <p:sp>
          <p:nvSpPr>
            <p:cNvPr id="18" name="object 18"/>
            <p:cNvSpPr/>
            <p:nvPr/>
          </p:nvSpPr>
          <p:spPr>
            <a:xfrm>
              <a:off x="5900165" y="2861309"/>
              <a:ext cx="1475740" cy="2395855"/>
            </a:xfrm>
            <a:custGeom>
              <a:avLst/>
              <a:gdLst/>
              <a:ahLst/>
              <a:cxnLst/>
              <a:rect l="l" t="t" r="r" b="b"/>
              <a:pathLst>
                <a:path w="1475740" h="2395854">
                  <a:moveTo>
                    <a:pt x="1475232" y="0"/>
                  </a:moveTo>
                  <a:lnTo>
                    <a:pt x="0" y="0"/>
                  </a:lnTo>
                  <a:lnTo>
                    <a:pt x="0" y="2395728"/>
                  </a:lnTo>
                  <a:lnTo>
                    <a:pt x="1475232" y="2395728"/>
                  </a:lnTo>
                  <a:lnTo>
                    <a:pt x="1475232" y="0"/>
                  </a:lnTo>
                  <a:close/>
                </a:path>
              </a:pathLst>
            </a:custGeom>
            <a:solidFill>
              <a:srgbClr val="1F4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900165" y="2861309"/>
              <a:ext cx="1475740" cy="2395855"/>
            </a:xfrm>
            <a:custGeom>
              <a:avLst/>
              <a:gdLst/>
              <a:ahLst/>
              <a:cxnLst/>
              <a:rect l="l" t="t" r="r" b="b"/>
              <a:pathLst>
                <a:path w="1475740" h="2395854">
                  <a:moveTo>
                    <a:pt x="0" y="0"/>
                  </a:moveTo>
                  <a:lnTo>
                    <a:pt x="1475232" y="0"/>
                  </a:lnTo>
                  <a:lnTo>
                    <a:pt x="1475232" y="2395728"/>
                  </a:lnTo>
                  <a:lnTo>
                    <a:pt x="0" y="2395728"/>
                  </a:lnTo>
                  <a:lnTo>
                    <a:pt x="0" y="0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7362380" y="2848292"/>
            <a:ext cx="1501775" cy="2421890"/>
            <a:chOff x="7362380" y="2848292"/>
            <a:chExt cx="1501775" cy="2421890"/>
          </a:xfrm>
        </p:grpSpPr>
        <p:sp>
          <p:nvSpPr>
            <p:cNvPr id="22" name="object 22"/>
            <p:cNvSpPr/>
            <p:nvPr/>
          </p:nvSpPr>
          <p:spPr>
            <a:xfrm>
              <a:off x="7375398" y="2861309"/>
              <a:ext cx="1475740" cy="2395855"/>
            </a:xfrm>
            <a:custGeom>
              <a:avLst/>
              <a:gdLst/>
              <a:ahLst/>
              <a:cxnLst/>
              <a:rect l="l" t="t" r="r" b="b"/>
              <a:pathLst>
                <a:path w="1475740" h="2395854">
                  <a:moveTo>
                    <a:pt x="1475231" y="0"/>
                  </a:moveTo>
                  <a:lnTo>
                    <a:pt x="0" y="0"/>
                  </a:lnTo>
                  <a:lnTo>
                    <a:pt x="0" y="2395728"/>
                  </a:lnTo>
                  <a:lnTo>
                    <a:pt x="1475231" y="2395728"/>
                  </a:lnTo>
                  <a:lnTo>
                    <a:pt x="1475231" y="0"/>
                  </a:lnTo>
                  <a:close/>
                </a:path>
              </a:pathLst>
            </a:custGeom>
            <a:solidFill>
              <a:srgbClr val="1F4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375398" y="2861309"/>
              <a:ext cx="1475740" cy="2395855"/>
            </a:xfrm>
            <a:custGeom>
              <a:avLst/>
              <a:gdLst/>
              <a:ahLst/>
              <a:cxnLst/>
              <a:rect l="l" t="t" r="r" b="b"/>
              <a:pathLst>
                <a:path w="1475740" h="2395854">
                  <a:moveTo>
                    <a:pt x="0" y="0"/>
                  </a:moveTo>
                  <a:lnTo>
                    <a:pt x="1475231" y="0"/>
                  </a:lnTo>
                  <a:lnTo>
                    <a:pt x="1475231" y="2395728"/>
                  </a:lnTo>
                  <a:lnTo>
                    <a:pt x="0" y="2395728"/>
                  </a:lnTo>
                  <a:lnTo>
                    <a:pt x="0" y="0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1473708" y="975359"/>
            <a:ext cx="11378565" cy="4547870"/>
            <a:chOff x="1473708" y="975359"/>
            <a:chExt cx="11378565" cy="4547870"/>
          </a:xfrm>
        </p:grpSpPr>
        <p:sp>
          <p:nvSpPr>
            <p:cNvPr id="26" name="object 26"/>
            <p:cNvSpPr/>
            <p:nvPr/>
          </p:nvSpPr>
          <p:spPr>
            <a:xfrm>
              <a:off x="1473708" y="5256275"/>
              <a:ext cx="7376159" cy="266700"/>
            </a:xfrm>
            <a:custGeom>
              <a:avLst/>
              <a:gdLst/>
              <a:ahLst/>
              <a:cxnLst/>
              <a:rect l="l" t="t" r="r" b="b"/>
              <a:pathLst>
                <a:path w="7376159" h="266700">
                  <a:moveTo>
                    <a:pt x="7376159" y="0"/>
                  </a:moveTo>
                  <a:lnTo>
                    <a:pt x="0" y="0"/>
                  </a:lnTo>
                  <a:lnTo>
                    <a:pt x="0" y="266699"/>
                  </a:lnTo>
                  <a:lnTo>
                    <a:pt x="7376159" y="266699"/>
                  </a:lnTo>
                  <a:lnTo>
                    <a:pt x="7376159" y="0"/>
                  </a:lnTo>
                  <a:close/>
                </a:path>
              </a:pathLst>
            </a:custGeom>
            <a:solidFill>
              <a:srgbClr val="1F4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88908" y="975359"/>
              <a:ext cx="4062983" cy="2884931"/>
            </a:xfrm>
            <a:prstGeom prst="rect">
              <a:avLst/>
            </a:prstGeom>
          </p:spPr>
        </p:pic>
      </p:grpSp>
      <p:sp>
        <p:nvSpPr>
          <p:cNvPr id="28" name="object 8"/>
          <p:cNvSpPr txBox="1"/>
          <p:nvPr/>
        </p:nvSpPr>
        <p:spPr>
          <a:xfrm>
            <a:off x="3032887" y="3369464"/>
            <a:ext cx="1309370" cy="903452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lvl="0" algn="ctr">
              <a:buClr>
                <a:srgbClr val="FFFFFF"/>
              </a:buClr>
              <a:buFont typeface="+mj-lt"/>
              <a:buNone/>
            </a:pPr>
            <a:r>
              <a:rPr lang="ru-RU" sz="1400" b="1" dirty="0">
                <a:solidFill>
                  <a:schemeClr val="bg1"/>
                </a:solidFill>
              </a:rPr>
              <a:t>Региональный молодежный форум по толерантности</a:t>
            </a:r>
            <a:endParaRPr lang="de-DE" sz="1400" dirty="0">
              <a:solidFill>
                <a:schemeClr val="bg1"/>
              </a:solidFill>
            </a:endParaRPr>
          </a:p>
        </p:txBody>
      </p:sp>
      <p:sp>
        <p:nvSpPr>
          <p:cNvPr id="29" name="object 8"/>
          <p:cNvSpPr txBox="1"/>
          <p:nvPr/>
        </p:nvSpPr>
        <p:spPr>
          <a:xfrm>
            <a:off x="4573862" y="3369464"/>
            <a:ext cx="1309370" cy="1118896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lvl="0" algn="ctr">
              <a:buClr>
                <a:srgbClr val="FFFFFF"/>
              </a:buClr>
              <a:buFont typeface="+mj-lt"/>
              <a:buNone/>
            </a:pPr>
            <a:r>
              <a:rPr lang="ru-RU" sz="1400" b="1" dirty="0">
                <a:solidFill>
                  <a:schemeClr val="bg1"/>
                </a:solidFill>
              </a:rPr>
              <a:t>"Повестка толерантности" в шести пилотных общинах.</a:t>
            </a:r>
            <a:endParaRPr lang="de-DE" sz="1400" dirty="0">
              <a:solidFill>
                <a:schemeClr val="bg1"/>
              </a:solidFill>
            </a:endParaRPr>
          </a:p>
        </p:txBody>
      </p:sp>
      <p:sp>
        <p:nvSpPr>
          <p:cNvPr id="30" name="object 8"/>
          <p:cNvSpPr txBox="1"/>
          <p:nvPr/>
        </p:nvSpPr>
        <p:spPr>
          <a:xfrm>
            <a:off x="6048585" y="3370538"/>
            <a:ext cx="1309370" cy="133434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lvl="0" algn="ctr">
              <a:buClr>
                <a:srgbClr val="FFFFFF"/>
              </a:buClr>
              <a:buFont typeface="+mj-lt"/>
              <a:buNone/>
            </a:pPr>
            <a:r>
              <a:rPr lang="ru-RU" sz="1400" b="1" dirty="0">
                <a:solidFill>
                  <a:schemeClr val="bg1"/>
                </a:solidFill>
              </a:rPr>
              <a:t>Тренинги для местных органов власти  и правоохранительных органов</a:t>
            </a:r>
            <a:endParaRPr lang="de-DE" sz="1400" dirty="0">
              <a:solidFill>
                <a:schemeClr val="bg1"/>
              </a:solidFill>
            </a:endParaRPr>
          </a:p>
        </p:txBody>
      </p:sp>
      <p:sp>
        <p:nvSpPr>
          <p:cNvPr id="31" name="object 8"/>
          <p:cNvSpPr txBox="1"/>
          <p:nvPr/>
        </p:nvSpPr>
        <p:spPr>
          <a:xfrm>
            <a:off x="7470817" y="3369464"/>
            <a:ext cx="1309370" cy="903452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lvl="0" algn="ctr">
              <a:buClr>
                <a:srgbClr val="FFFFFF"/>
              </a:buClr>
              <a:buFont typeface="+mj-lt"/>
              <a:buNone/>
            </a:pPr>
            <a:r>
              <a:rPr lang="ru-RU" sz="1400" b="1" dirty="0">
                <a:solidFill>
                  <a:schemeClr val="bg1"/>
                </a:solidFill>
              </a:rPr>
              <a:t>Поддержка трансграничных молодежных мероприятий</a:t>
            </a:r>
            <a:endParaRPr lang="de-DE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63601" y="573760"/>
            <a:ext cx="4288154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4000" u="none" spc="-5" dirty="0" smtClean="0">
                <a:solidFill>
                  <a:srgbClr val="1F497D"/>
                </a:solidFill>
                <a:latin typeface="Calibri"/>
                <a:cs typeface="Calibri"/>
              </a:rPr>
              <a:t>ИМПЛЕМЕНТАЦИЯ</a:t>
            </a:r>
            <a:endParaRPr sz="40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35707" y="573023"/>
            <a:ext cx="8490203" cy="488137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="" xmlns:a16="http://schemas.microsoft.com/office/drawing/2014/main" id="{FC921D81-45F4-45F5-A776-8A616AFA3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9425" y="1015069"/>
            <a:ext cx="4286479" cy="314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de-DE" altLang="de-DE" sz="1443" b="1"/>
          </a:p>
        </p:txBody>
      </p:sp>
      <p:sp>
        <p:nvSpPr>
          <p:cNvPr id="8195" name="Text Box 4">
            <a:extLst>
              <a:ext uri="{FF2B5EF4-FFF2-40B4-BE49-F238E27FC236}">
                <a16:creationId xmlns="" xmlns:a16="http://schemas.microsoft.com/office/drawing/2014/main" id="{661ED679-BE46-4110-AAC3-86738EAFFC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7820" y="273050"/>
            <a:ext cx="7077920" cy="1646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lvl="0" eaLnBrk="1" hangingPunct="1">
              <a:spcBef>
                <a:spcPct val="50000"/>
              </a:spcBef>
              <a:buNone/>
            </a:pPr>
            <a:r>
              <a:rPr lang="ru-RU" altLang="de-DE" sz="2525" b="1" dirty="0">
                <a:solidFill>
                  <a:srgbClr val="002060"/>
                </a:solidFill>
                <a:latin typeface="Calibri"/>
              </a:rPr>
              <a:t>Результат </a:t>
            </a:r>
            <a:r>
              <a:rPr lang="en-US" altLang="de-DE" sz="2525" b="1" dirty="0">
                <a:solidFill>
                  <a:srgbClr val="002060"/>
                </a:solidFill>
                <a:latin typeface="Calibri"/>
              </a:rPr>
              <a:t>I –</a:t>
            </a:r>
            <a:r>
              <a:rPr lang="en-US" altLang="de-DE" sz="2886" b="1" dirty="0">
                <a:solidFill>
                  <a:srgbClr val="002060"/>
                </a:solidFill>
                <a:latin typeface="Calibri"/>
              </a:rPr>
              <a:t> </a:t>
            </a:r>
            <a:r>
              <a:rPr lang="ru-RU" sz="1804" b="1" u="sng" dirty="0">
                <a:solidFill>
                  <a:srgbClr val="002060"/>
                </a:solidFill>
                <a:latin typeface="Calibri"/>
              </a:rPr>
              <a:t>Проанализированы потенциальные угрозы и причины насильственного экстремизма, связанные с различными целевыми группами, проведена разъяснительная работа со средствами массовой информации и молодежью, а также повышен уровень осведомленности населения.</a:t>
            </a:r>
            <a:r>
              <a:rPr lang="en-GB" sz="1804" b="1" u="sng" dirty="0">
                <a:solidFill>
                  <a:srgbClr val="002060"/>
                </a:solidFill>
                <a:latin typeface="Calibri"/>
              </a:rPr>
              <a:t> </a:t>
            </a:r>
            <a:endParaRPr lang="de-DE" altLang="de-DE" sz="2525" b="1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8196" name="Text Box 5">
            <a:extLst>
              <a:ext uri="{FF2B5EF4-FFF2-40B4-BE49-F238E27FC236}">
                <a16:creationId xmlns="" xmlns:a16="http://schemas.microsoft.com/office/drawing/2014/main" id="{CA14364F-A87F-4669-9F60-A9818BE6E9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3528" y="2572748"/>
            <a:ext cx="1493252" cy="258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de-DE" altLang="de-DE" sz="1082">
              <a:solidFill>
                <a:srgbClr val="FF0000"/>
              </a:solidFill>
            </a:endParaRPr>
          </a:p>
        </p:txBody>
      </p:sp>
      <p:sp>
        <p:nvSpPr>
          <p:cNvPr id="8197" name="Text Box 7">
            <a:extLst>
              <a:ext uri="{FF2B5EF4-FFF2-40B4-BE49-F238E27FC236}">
                <a16:creationId xmlns="" xmlns:a16="http://schemas.microsoft.com/office/drawing/2014/main" id="{1F6A2305-3C0A-4AA1-BB00-436B4713A6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7820" y="2071469"/>
            <a:ext cx="7142863" cy="3772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800100" indent="-22860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indent="0">
              <a:buNone/>
            </a:pPr>
            <a:r>
              <a:rPr lang="ru-RU" sz="1443" b="1" dirty="0"/>
              <a:t>1.3 Разработка </a:t>
            </a:r>
            <a:r>
              <a:rPr lang="ru-RU" sz="1443" b="1" dirty="0" err="1"/>
              <a:t>медийной</a:t>
            </a:r>
            <a:r>
              <a:rPr lang="ru-RU" sz="1443" b="1" dirty="0"/>
              <a:t> стратегии по толерантности, предотвращению радикализма и экстремизма, пограничным проблемам в регионе</a:t>
            </a:r>
            <a:r>
              <a:rPr lang="ru-RU" sz="1443" b="1" dirty="0" smtClean="0"/>
              <a:t>.</a:t>
            </a:r>
          </a:p>
          <a:p>
            <a:pPr marL="0" indent="0">
              <a:buNone/>
            </a:pPr>
            <a:endParaRPr lang="en-GB" altLang="en-US" sz="1443" dirty="0"/>
          </a:p>
          <a:p>
            <a:r>
              <a:rPr lang="ru-RU" sz="1623" u="sng" dirty="0"/>
              <a:t>1.3.1. Руководящие принципы для журналистов, направленные на решение проблемы нехватки освещения в СМИ и содействие религиозной терпимости в регионе.</a:t>
            </a:r>
          </a:p>
          <a:p>
            <a:endParaRPr lang="ru-RU" sz="1623" u="sng" dirty="0" smtClean="0"/>
          </a:p>
          <a:p>
            <a:r>
              <a:rPr lang="ru-RU" sz="1623" u="sng" dirty="0" smtClean="0"/>
              <a:t>1.3.2</a:t>
            </a:r>
            <a:r>
              <a:rPr lang="ru-RU" sz="1623" u="sng" dirty="0"/>
              <a:t>. Форум для участников из средств массовой информации (профсоюзов), главных редакторов, советов по средствам массовой информации, ОГО и органов местного самоуправления </a:t>
            </a:r>
          </a:p>
          <a:p>
            <a:endParaRPr lang="ru-RU" sz="1623" u="sng" dirty="0" smtClean="0"/>
          </a:p>
          <a:p>
            <a:r>
              <a:rPr lang="ru-RU" sz="1623" u="sng" dirty="0" smtClean="0"/>
              <a:t>1.3.3</a:t>
            </a:r>
            <a:r>
              <a:rPr lang="ru-RU" sz="1623" u="sng" dirty="0"/>
              <a:t>. Продвижение медиа стратегии: все три страны</a:t>
            </a:r>
            <a:endParaRPr lang="es-ES_tradnl" altLang="de-DE" sz="1263" u="sng" dirty="0"/>
          </a:p>
        </p:txBody>
      </p:sp>
    </p:spTree>
    <p:extLst>
      <p:ext uri="{BB962C8B-B14F-4D97-AF65-F5344CB8AC3E}">
        <p14:creationId xmlns:p14="http://schemas.microsoft.com/office/powerpoint/2010/main" val="23313052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1817</TotalTime>
  <Words>688</Words>
  <Application>Microsoft Office PowerPoint</Application>
  <PresentationFormat>Произвольный</PresentationFormat>
  <Paragraphs>87</Paragraphs>
  <Slides>14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Times New Roman</vt:lpstr>
      <vt:lpstr>Verdana</vt:lpstr>
      <vt:lpstr>Wingdings</vt:lpstr>
      <vt:lpstr>Office Theme</vt:lpstr>
      <vt:lpstr>«ТРАНСГРАНИЧНЫЙ МНОГОСТОРОННИЙ ДИАЛОГ В ИНТЕРЕСАХ ТОЛЕРАНТНОСТИ И МИРА В ЦЕНТРАЛЬНОЙ АЗИИ»</vt:lpstr>
      <vt:lpstr>Цели</vt:lpstr>
      <vt:lpstr>Целевые группы</vt:lpstr>
      <vt:lpstr>Результаты</vt:lpstr>
      <vt:lpstr>Компонент деятельности I</vt:lpstr>
      <vt:lpstr>Компонент деятельности II</vt:lpstr>
      <vt:lpstr>Компонент деятельности III</vt:lpstr>
      <vt:lpstr>ИМПЛЕМЕНТАЦИЯ</vt:lpstr>
      <vt:lpstr>Презентация PowerPoint</vt:lpstr>
      <vt:lpstr>Презентация PowerPoint</vt:lpstr>
      <vt:lpstr>Презентация PowerPoint</vt:lpstr>
      <vt:lpstr>Презентация PowerPoint</vt:lpstr>
      <vt:lpstr>НАВЫКИ XXI ВЕКА ДЛЯ МОЛОДЕЖИ В ПРОЕКТЕ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пустые слайды</dc:title>
  <dc:creator>Пользователь</dc:creator>
  <cp:lastModifiedBy>sk</cp:lastModifiedBy>
  <cp:revision>9</cp:revision>
  <dcterms:created xsi:type="dcterms:W3CDTF">2022-03-25T11:22:59Z</dcterms:created>
  <dcterms:modified xsi:type="dcterms:W3CDTF">2022-04-28T10:53:20Z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2022-02-24T00:00:00Z</vt:filetime>
  </property>
  <property fmtid="{D5CDD505-2E9C-101B-9397-08002B2CF9AE}" pid="3" name="Creator">
    <vt:lpwstr>Acrobat PDFMaker 18 для PowerPoint</vt:lpwstr>
  </property>
  <property fmtid="{D5CDD505-2E9C-101B-9397-08002B2CF9AE}" pid="4" name="LastSaved">
    <vt:filetime>2022-03-25T00:00:00Z</vt:filetime>
  </property>
</Properties>
</file>