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6" r:id="rId2"/>
    <p:sldId id="529" r:id="rId3"/>
    <p:sldId id="449" r:id="rId4"/>
    <p:sldId id="582" r:id="rId5"/>
    <p:sldId id="584" r:id="rId6"/>
    <p:sldId id="583" r:id="rId7"/>
    <p:sldId id="585" r:id="rId8"/>
    <p:sldId id="586" r:id="rId9"/>
    <p:sldId id="588" r:id="rId10"/>
    <p:sldId id="589" r:id="rId11"/>
    <p:sldId id="590" r:id="rId12"/>
    <p:sldId id="591" r:id="rId13"/>
    <p:sldId id="592" r:id="rId14"/>
    <p:sldId id="593" r:id="rId15"/>
    <p:sldId id="594" r:id="rId16"/>
    <p:sldId id="595" r:id="rId17"/>
    <p:sldId id="596" r:id="rId18"/>
    <p:sldId id="597" r:id="rId19"/>
    <p:sldId id="598" r:id="rId20"/>
    <p:sldId id="599" r:id="rId21"/>
    <p:sldId id="600" r:id="rId22"/>
    <p:sldId id="601" r:id="rId23"/>
    <p:sldId id="29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37567-EB85-4FC4-AB29-2959E4F0567E}" type="datetimeFigureOut">
              <a:rPr lang="ru-RU" smtClean="0"/>
              <a:t>02.08.2021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EC57F-704F-48EE-B4DF-33B2FCA46F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117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4510D-2200-466D-8DDA-0B95C26395CD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F63FB-C05E-418A-AF08-450EF41B76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27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karybaeva.mira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920880" cy="309634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224337"/>
            <a:ext cx="7416824" cy="413454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Исследование </a:t>
            </a:r>
            <a:endParaRPr lang="ru-RU" sz="2400" b="1" dirty="0" smtClean="0">
              <a:solidFill>
                <a:schemeClr val="tx2"/>
              </a:solidFill>
            </a:endParaRPr>
          </a:p>
          <a:p>
            <a:endParaRPr lang="ru-RU" sz="2400" b="1" dirty="0">
              <a:solidFill>
                <a:schemeClr val="tx2"/>
              </a:solidFill>
            </a:endParaRPr>
          </a:p>
          <a:p>
            <a:r>
              <a:rPr lang="ru-RU" sz="2400" b="1" dirty="0" smtClean="0">
                <a:solidFill>
                  <a:schemeClr val="tx2"/>
                </a:solidFill>
              </a:rPr>
              <a:t>Факторы </a:t>
            </a:r>
            <a:r>
              <a:rPr lang="ru-RU" sz="2400" b="1" dirty="0">
                <a:solidFill>
                  <a:schemeClr val="tx2"/>
                </a:solidFill>
              </a:rPr>
              <a:t>уязвимости и устойчивости молодежи Кыргызстана, Таджикистана, Узбекистана </a:t>
            </a:r>
          </a:p>
          <a:p>
            <a:r>
              <a:rPr lang="ru-RU" sz="2400" b="1" dirty="0">
                <a:solidFill>
                  <a:schemeClr val="tx2"/>
                </a:solidFill>
              </a:rPr>
              <a:t>к рискам </a:t>
            </a:r>
            <a:r>
              <a:rPr lang="ru-RU" sz="2400" b="1" dirty="0">
                <a:solidFill>
                  <a:schemeClr val="tx2"/>
                </a:solidFill>
              </a:rPr>
              <a:t>радикализации</a:t>
            </a:r>
            <a:r>
              <a:rPr lang="ru-RU" sz="2400" b="1" dirty="0">
                <a:solidFill>
                  <a:schemeClr val="tx2"/>
                </a:solidFill>
              </a:rPr>
              <a:t> и экстремизма</a:t>
            </a:r>
          </a:p>
          <a:p>
            <a:endParaRPr lang="ru-RU" sz="2400" b="1" dirty="0">
              <a:solidFill>
                <a:schemeClr val="tx2"/>
              </a:solidFill>
            </a:endParaRPr>
          </a:p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769" y="332657"/>
            <a:ext cx="2176461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63408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Основные экономические показатели по </a:t>
            </a:r>
            <a:r>
              <a:rPr lang="ru-RU" sz="2800" b="1" dirty="0" smtClean="0">
                <a:solidFill>
                  <a:schemeClr val="tx2"/>
                </a:solidFill>
              </a:rPr>
              <a:t>2020</a:t>
            </a:r>
            <a:endParaRPr lang="ru-RU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715799"/>
              </p:ext>
            </p:extLst>
          </p:nvPr>
        </p:nvGraphicFramePr>
        <p:xfrm>
          <a:off x="107505" y="908715"/>
          <a:ext cx="9036496" cy="5760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41985"/>
                <a:gridCol w="1618448"/>
                <a:gridCol w="1887555"/>
                <a:gridCol w="1888508"/>
              </a:tblGrid>
              <a:tr h="566389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Кыргызстан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Таджикистан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Узбекистан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63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ВВП, млрд долларов США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8.5 млрд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8.1 млрд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57,9 млрд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63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ВВП в расчёте на 1 жителя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$1,309.4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$870.8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$1,724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63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Сельское хозяйство в% от ВВП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12.1%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19.2%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28,1%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638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Денежные переводы в % от ВВП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28.5%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28.6%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8,1%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3147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Уровень безработицы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5.5%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2,1%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Times New Roman Tj"/>
                        <a:ea typeface="Calibri" panose="020F0502020204030204" pitchFamily="34" charset="0"/>
                        <a:cs typeface="Times New Roman Tj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9,0%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32776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Уровень бедности по национальному определению 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20,1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27,5%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11,0%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32776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Доля населения, потребляющего менее 2100 ккал в день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6,4%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Нет данных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2,6 %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824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Доля населения страны, живущего за национальной чертой бедности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7744516"/>
              </p:ext>
            </p:extLst>
          </p:nvPr>
        </p:nvGraphicFramePr>
        <p:xfrm>
          <a:off x="179512" y="1556791"/>
          <a:ext cx="8856985" cy="4896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2015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2016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2017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2018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КР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32,1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25,4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25,6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22,4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РТ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31,0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30,3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29,5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27,4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РУз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12,8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12,3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11,9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11,4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781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Число зарегистрированных религиозных организаций по основным конфессиям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880291"/>
              </p:ext>
            </p:extLst>
          </p:nvPr>
        </p:nvGraphicFramePr>
        <p:xfrm>
          <a:off x="107504" y="1124741"/>
          <a:ext cx="8928993" cy="6120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6561"/>
                <a:gridCol w="1506786"/>
                <a:gridCol w="1088552"/>
                <a:gridCol w="1077094"/>
              </a:tblGrid>
              <a:tr h="791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КР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РТ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РУз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5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4905" algn="ctr"/>
                        </a:tabLst>
                      </a:pPr>
                      <a:r>
                        <a:rPr lang="ru-RU" sz="2400" dirty="0">
                          <a:effectLst/>
                        </a:rPr>
                        <a:t>Ислам (</a:t>
                      </a:r>
                      <a:r>
                        <a:rPr lang="tg-Cyrl-TJ" sz="2400" dirty="0">
                          <a:effectLst/>
                        </a:rPr>
                        <a:t>суннит</a:t>
                      </a:r>
                      <a:r>
                        <a:rPr lang="ru-RU" sz="2400" dirty="0">
                          <a:effectLst/>
                        </a:rPr>
                        <a:t>ы-ханафиты, шииты, исмаилиты)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3 026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3 991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2 093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Русская православная церковь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38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Римско-католическая церковь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5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Различные протестантские направления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348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124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Иудаизм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Буддизм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Бахаи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12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7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Кришнаиты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Итого: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3 445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4 062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2 276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57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Численность учащихся средних профессиональных учебных заведений на 10 000 человек населения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7501848"/>
              </p:ext>
            </p:extLst>
          </p:nvPr>
        </p:nvGraphicFramePr>
        <p:xfrm>
          <a:off x="323527" y="1417635"/>
          <a:ext cx="8640960" cy="5251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1728192"/>
                <a:gridCol w="1728192"/>
                <a:gridCol w="1728192"/>
                <a:gridCol w="1728192"/>
              </a:tblGrid>
              <a:tr h="1312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2015/16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2016/17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2017/18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2018/19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2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КР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155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154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153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149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2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РТ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81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88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92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96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2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РУз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474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455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356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219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373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Численность студентов высших учебных заведений на 10 000 человек населения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884792"/>
              </p:ext>
            </p:extLst>
          </p:nvPr>
        </p:nvGraphicFramePr>
        <p:xfrm>
          <a:off x="107502" y="1417635"/>
          <a:ext cx="8928995" cy="5251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5799"/>
                <a:gridCol w="1785799"/>
                <a:gridCol w="1785799"/>
                <a:gridCol w="1785799"/>
                <a:gridCol w="1785799"/>
              </a:tblGrid>
              <a:tr h="1312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2015/16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2016/17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2017/18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2018/19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2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346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298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269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268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2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РТ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206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214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219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232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2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РУз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84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84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91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108</a:t>
                      </a:r>
                      <a:endParaRPr lang="ru-RU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54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Индекс </a:t>
            </a:r>
            <a:r>
              <a:rPr lang="ru-RU" sz="3200" b="1" dirty="0">
                <a:solidFill>
                  <a:schemeClr val="tx2"/>
                </a:solidFill>
              </a:rPr>
              <a:t>гендерного паритета в системе образования в 2018 году</a:t>
            </a:r>
            <a:endParaRPr lang="ru-RU" sz="3200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525808"/>
              </p:ext>
            </p:extLst>
          </p:nvPr>
        </p:nvGraphicFramePr>
        <p:xfrm>
          <a:off x="251518" y="1417640"/>
          <a:ext cx="8892481" cy="5323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0382"/>
                <a:gridCol w="2131885"/>
                <a:gridCol w="2131885"/>
                <a:gridCol w="1833456"/>
                <a:gridCol w="1374873"/>
              </a:tblGrid>
              <a:tr h="76053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Соотношение численности воспитанников и учащихся по полу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1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Дошкольные учреждения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Дневные общеобразовательные учреждения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Средние профессиональные 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учреждения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Высшие учебные учреждения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0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+mn-lt"/>
                          <a:ea typeface="+mn-ea"/>
                        </a:rPr>
                        <a:t>КР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0,96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0,97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1,28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1,12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0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+mn-lt"/>
                          <a:ea typeface="+mn-ea"/>
                        </a:rPr>
                        <a:t>РТ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0,81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0,93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1,64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0,57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0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+mn-lt"/>
                          <a:ea typeface="+mn-ea"/>
                        </a:rPr>
                        <a:t>РУз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0,89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0,95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0,96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0,79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811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Доля молодежи </a:t>
            </a:r>
            <a:r>
              <a:rPr lang="ru-RU" sz="2400" b="1" dirty="0" smtClean="0">
                <a:solidFill>
                  <a:schemeClr val="tx2"/>
                </a:solidFill>
              </a:rPr>
              <a:t>от </a:t>
            </a:r>
            <a:r>
              <a:rPr lang="ru-RU" sz="2400" b="1" dirty="0">
                <a:solidFill>
                  <a:schemeClr val="tx2"/>
                </a:solidFill>
              </a:rPr>
              <a:t>15 до 24 </a:t>
            </a:r>
            <a:r>
              <a:rPr lang="ru-RU" sz="2400" b="1" dirty="0" smtClean="0">
                <a:solidFill>
                  <a:schemeClr val="tx2"/>
                </a:solidFill>
              </a:rPr>
              <a:t>лет, </a:t>
            </a:r>
            <a:r>
              <a:rPr lang="ru-RU" sz="2400" b="1" dirty="0">
                <a:solidFill>
                  <a:schemeClr val="tx2"/>
                </a:solidFill>
              </a:rPr>
              <a:t>которая не работает, не учится и не приобретает профессиональных </a:t>
            </a:r>
            <a:r>
              <a:rPr lang="ru-RU" sz="2400" b="1" dirty="0" smtClean="0">
                <a:solidFill>
                  <a:schemeClr val="tx2"/>
                </a:solidFill>
              </a:rPr>
              <a:t>навыков в процентах, данные ЦУР 8.6.1. за 2018 год </a:t>
            </a:r>
            <a:endParaRPr lang="ru-RU" sz="24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420501"/>
              </p:ext>
            </p:extLst>
          </p:nvPr>
        </p:nvGraphicFramePr>
        <p:xfrm>
          <a:off x="683568" y="1916832"/>
          <a:ext cx="7704856" cy="432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2016"/>
                <a:gridCol w="3852840"/>
              </a:tblGrid>
              <a:tr h="1440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КР</a:t>
                      </a:r>
                      <a:endParaRPr lang="ru-RU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20,5</a:t>
                      </a:r>
                    </a:p>
                  </a:txBody>
                  <a:tcPr marL="68580" marR="68580" marT="0" marB="0"/>
                </a:tc>
              </a:tr>
              <a:tr h="1440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РТ</a:t>
                      </a:r>
                      <a:endParaRPr lang="ru-RU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21,8</a:t>
                      </a:r>
                    </a:p>
                  </a:txBody>
                  <a:tcPr marL="68580" marR="68580" marT="0" marB="0"/>
                </a:tc>
              </a:tr>
              <a:tr h="1440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РУз</a:t>
                      </a:r>
                      <a:endParaRPr lang="ru-RU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950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Статданные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Важны для проведения объективных исследований, а значит и для «политики, основанной на фактических данных» </a:t>
            </a:r>
          </a:p>
          <a:p>
            <a:r>
              <a:rPr lang="ru-RU" dirty="0" smtClean="0"/>
              <a:t>Мало показателей, по которым можно сравнивать и давать рекомендации  </a:t>
            </a:r>
          </a:p>
          <a:p>
            <a:r>
              <a:rPr lang="ru-RU" dirty="0" smtClean="0"/>
              <a:t>Требуется работа по стандартизации и унификации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Необходимо наладить региональное сотрудничество в ЦА по статистике в партнёрстве с  </a:t>
            </a:r>
            <a:r>
              <a:rPr lang="en-US" dirty="0" smtClean="0">
                <a:solidFill>
                  <a:srgbClr val="FF0000"/>
                </a:solidFill>
              </a:rPr>
              <a:t>UNFPA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129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Разделы анализа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Исследования </a:t>
            </a:r>
            <a:r>
              <a:rPr lang="ru-RU" dirty="0"/>
              <a:t>по идентичностям и </a:t>
            </a:r>
            <a:r>
              <a:rPr lang="ru-RU" dirty="0" smtClean="0"/>
              <a:t>нациестроительству</a:t>
            </a:r>
            <a:endParaRPr lang="en-US" dirty="0" smtClean="0"/>
          </a:p>
          <a:p>
            <a:r>
              <a:rPr lang="ru-RU" dirty="0" smtClean="0"/>
              <a:t>Религиозная </a:t>
            </a:r>
            <a:r>
              <a:rPr lang="ru-RU" dirty="0"/>
              <a:t>идентичность и влияние на </a:t>
            </a:r>
            <a:r>
              <a:rPr lang="ru-RU" dirty="0"/>
              <a:t>радикализацию</a:t>
            </a:r>
            <a:r>
              <a:rPr lang="ru-RU" dirty="0"/>
              <a:t> </a:t>
            </a:r>
            <a:r>
              <a:rPr lang="ru-RU" dirty="0" smtClean="0"/>
              <a:t>молодежи</a:t>
            </a:r>
            <a:endParaRPr lang="en-US" dirty="0" smtClean="0"/>
          </a:p>
          <a:p>
            <a:r>
              <a:rPr lang="ru-RU" dirty="0" smtClean="0"/>
              <a:t>Причины </a:t>
            </a:r>
            <a:r>
              <a:rPr lang="ru-RU" dirty="0"/>
              <a:t>и факторы </a:t>
            </a:r>
            <a:r>
              <a:rPr lang="ru-RU" dirty="0"/>
              <a:t>радикализации</a:t>
            </a:r>
            <a:r>
              <a:rPr lang="ru-RU" dirty="0"/>
              <a:t> молодежи в </a:t>
            </a:r>
            <a:r>
              <a:rPr lang="ru-RU" dirty="0" smtClean="0"/>
              <a:t>ЦА</a:t>
            </a:r>
          </a:p>
          <a:p>
            <a:r>
              <a:rPr lang="ru-RU" dirty="0"/>
              <a:t>Влияние </a:t>
            </a:r>
            <a:r>
              <a:rPr lang="ru-RU" dirty="0" smtClean="0"/>
              <a:t>миграции</a:t>
            </a:r>
          </a:p>
          <a:p>
            <a:r>
              <a:rPr lang="ru-RU" dirty="0"/>
              <a:t>Уязвимые </a:t>
            </a:r>
            <a:r>
              <a:rPr lang="ru-RU" dirty="0" smtClean="0"/>
              <a:t>группы</a:t>
            </a:r>
          </a:p>
          <a:p>
            <a:r>
              <a:rPr lang="ru-RU" dirty="0" smtClean="0"/>
              <a:t>Ресурсы </a:t>
            </a:r>
            <a:r>
              <a:rPr lang="ru-RU" dirty="0"/>
              <a:t>устойчивости</a:t>
            </a:r>
          </a:p>
        </p:txBody>
      </p:sp>
    </p:spTree>
    <p:extLst>
      <p:ext uri="{BB962C8B-B14F-4D97-AF65-F5344CB8AC3E}">
        <p14:creationId xmlns:p14="http://schemas.microsoft.com/office/powerpoint/2010/main" val="2817192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Дискурс о Ферганской долине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Ферганская долина </a:t>
            </a:r>
            <a:r>
              <a:rPr lang="ru-RU" dirty="0" smtClean="0"/>
              <a:t>дискурсивно </a:t>
            </a:r>
            <a:r>
              <a:rPr lang="ru-RU" dirty="0"/>
              <a:t>помечена как нестабильный, кризисный регион, </a:t>
            </a:r>
            <a:r>
              <a:rPr lang="ru-RU" dirty="0" smtClean="0"/>
              <a:t>опасный </a:t>
            </a:r>
            <a:r>
              <a:rPr lang="ru-RU" dirty="0"/>
              <a:t>в плане межконфессиональных и </a:t>
            </a:r>
            <a:r>
              <a:rPr lang="ru-RU" dirty="0" smtClean="0"/>
              <a:t>межэтнических </a:t>
            </a:r>
            <a:r>
              <a:rPr lang="ru-RU" dirty="0"/>
              <a:t>столкновений. </a:t>
            </a:r>
            <a:endParaRPr lang="ru-RU" dirty="0" smtClean="0"/>
          </a:p>
          <a:p>
            <a:r>
              <a:rPr lang="ru-RU" dirty="0" smtClean="0"/>
              <a:t>Объективизация </a:t>
            </a:r>
            <a:r>
              <a:rPr lang="ru-RU" dirty="0"/>
              <a:t>причин </a:t>
            </a:r>
            <a:r>
              <a:rPr lang="ru-RU" dirty="0" smtClean="0"/>
              <a:t>конфликта:</a:t>
            </a:r>
          </a:p>
          <a:p>
            <a:pPr marL="0" indent="0">
              <a:buNone/>
            </a:pPr>
            <a:r>
              <a:rPr lang="ru-RU" dirty="0" smtClean="0"/>
              <a:t>высокая </a:t>
            </a:r>
            <a:r>
              <a:rPr lang="ru-RU" dirty="0"/>
              <a:t>плотность населения,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нехватка </a:t>
            </a:r>
            <a:r>
              <a:rPr lang="ru-RU" dirty="0"/>
              <a:t>ресурсов (воды, земли, пастбищ),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наследие </a:t>
            </a:r>
            <a:r>
              <a:rPr lang="ru-RU" dirty="0"/>
              <a:t>советского административно-территориального национального размежевания и т.д. </a:t>
            </a:r>
            <a:endParaRPr lang="ru-RU" dirty="0" smtClean="0"/>
          </a:p>
          <a:p>
            <a:r>
              <a:rPr lang="ru-RU" dirty="0" smtClean="0"/>
              <a:t>«Слабые государства», </a:t>
            </a:r>
            <a:r>
              <a:rPr lang="ru-RU" dirty="0"/>
              <a:t>«</a:t>
            </a:r>
            <a:r>
              <a:rPr lang="ru-RU" dirty="0" smtClean="0"/>
              <a:t>грядущая катастрофа </a:t>
            </a:r>
            <a:r>
              <a:rPr lang="ru-RU" dirty="0"/>
              <a:t>в долине»– </a:t>
            </a:r>
            <a:r>
              <a:rPr lang="ru-RU" dirty="0" smtClean="0"/>
              <a:t>постоянная внешняя помощь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570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57200"/>
            <a:ext cx="7488832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Особенности исследования: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Это не </a:t>
            </a:r>
            <a:r>
              <a:rPr lang="ru-RU" sz="2800" dirty="0"/>
              <a:t>очередное новое исследование по вопросам </a:t>
            </a:r>
            <a:r>
              <a:rPr lang="ru-RU" sz="2800" dirty="0"/>
              <a:t>радикализации</a:t>
            </a:r>
            <a:r>
              <a:rPr lang="ru-RU" sz="2800" dirty="0"/>
              <a:t> с собственной гипотезой и </a:t>
            </a:r>
            <a:r>
              <a:rPr lang="ru-RU" sz="2800" dirty="0" smtClean="0"/>
              <a:t>инструментарием;</a:t>
            </a:r>
          </a:p>
          <a:p>
            <a:r>
              <a:rPr lang="ru-RU" sz="2800" dirty="0"/>
              <a:t>С</a:t>
            </a:r>
            <a:r>
              <a:rPr lang="ru-RU" sz="2800" dirty="0" smtClean="0"/>
              <a:t>истематический </a:t>
            </a:r>
            <a:r>
              <a:rPr lang="ru-RU" sz="2800" dirty="0"/>
              <a:t>обзор </a:t>
            </a:r>
            <a:r>
              <a:rPr lang="ru-RU" sz="2800" dirty="0" smtClean="0"/>
              <a:t>(</a:t>
            </a:r>
            <a:r>
              <a:rPr lang="ru-RU" sz="2800" dirty="0" smtClean="0"/>
              <a:t>Systematic</a:t>
            </a:r>
            <a:r>
              <a:rPr lang="ru-RU" sz="2800" dirty="0" smtClean="0"/>
              <a:t> </a:t>
            </a:r>
            <a:r>
              <a:rPr lang="ru-RU" sz="2800" dirty="0"/>
              <a:t>review</a:t>
            </a:r>
            <a:r>
              <a:rPr lang="ru-RU" sz="2800" dirty="0"/>
              <a:t>) более </a:t>
            </a:r>
            <a:r>
              <a:rPr lang="en-US" sz="2800" dirty="0" smtClean="0"/>
              <a:t>100</a:t>
            </a:r>
            <a:r>
              <a:rPr lang="ru-RU" sz="2800" dirty="0" smtClean="0"/>
              <a:t> </a:t>
            </a:r>
            <a:r>
              <a:rPr lang="ru-RU" sz="2800" dirty="0"/>
              <a:t>опубликованных в мире и регионе исследований и аналитических </a:t>
            </a:r>
            <a:r>
              <a:rPr lang="ru-RU" sz="2800" dirty="0" smtClean="0"/>
              <a:t>документов, опубликованных с 2015 </a:t>
            </a:r>
            <a:r>
              <a:rPr lang="ru-RU" sz="2800" dirty="0"/>
              <a:t>по 2020 </a:t>
            </a:r>
            <a:r>
              <a:rPr lang="ru-RU" sz="2800" dirty="0" smtClean="0"/>
              <a:t>год;</a:t>
            </a:r>
          </a:p>
          <a:p>
            <a:r>
              <a:rPr lang="ru-RU" sz="2800" dirty="0" smtClean="0"/>
              <a:t>Анализ данных </a:t>
            </a:r>
            <a:r>
              <a:rPr lang="ru-RU" sz="2800" dirty="0"/>
              <a:t>официальной </a:t>
            </a:r>
            <a:r>
              <a:rPr lang="ru-RU" sz="2800" dirty="0" smtClean="0"/>
              <a:t>статистики; </a:t>
            </a:r>
          </a:p>
          <a:p>
            <a:r>
              <a:rPr lang="ru-RU" sz="2800" dirty="0" smtClean="0"/>
              <a:t>Анализ отражения </a:t>
            </a:r>
            <a:r>
              <a:rPr lang="ru-RU" sz="2800" dirty="0" smtClean="0"/>
              <a:t>нужд и потребносте</a:t>
            </a:r>
            <a:r>
              <a:rPr lang="ru-RU" sz="2800" dirty="0" smtClean="0"/>
              <a:t>й </a:t>
            </a:r>
            <a:r>
              <a:rPr lang="ru-RU" sz="2800" dirty="0" smtClean="0"/>
              <a:t>молодежи </a:t>
            </a:r>
            <a:r>
              <a:rPr lang="ru-RU" sz="2800" dirty="0" smtClean="0"/>
              <a:t>в национальных </a:t>
            </a:r>
            <a:r>
              <a:rPr lang="ru-RU" sz="2800" dirty="0"/>
              <a:t>стратегических </a:t>
            </a:r>
            <a:r>
              <a:rPr lang="ru-RU" sz="2800" dirty="0" smtClean="0"/>
              <a:t>документах.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71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/>
            </a:r>
            <a:br>
              <a:rPr lang="ru-RU" sz="32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Во власти мифов. Пример </a:t>
            </a:r>
            <a:r>
              <a:rPr lang="ru-RU" sz="2400" b="1" dirty="0">
                <a:solidFill>
                  <a:schemeClr val="tx2"/>
                </a:solidFill>
              </a:rPr>
              <a:t>1. </a:t>
            </a:r>
            <a:r>
              <a:rPr lang="ru-RU" sz="2400" b="1" dirty="0" smtClean="0">
                <a:solidFill>
                  <a:schemeClr val="tx2"/>
                </a:solidFill>
              </a:rPr>
              <a:t>AQUASTAT </a:t>
            </a:r>
            <a:r>
              <a:rPr lang="ru-RU" sz="2400" b="1" dirty="0">
                <a:solidFill>
                  <a:schemeClr val="tx2"/>
                </a:solidFill>
              </a:rPr>
              <a:t>ФАО ООН: 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Общий </a:t>
            </a:r>
            <a:r>
              <a:rPr lang="ru-RU" sz="2800" b="1" dirty="0">
                <a:solidFill>
                  <a:schemeClr val="tx2"/>
                </a:solidFill>
              </a:rPr>
              <a:t>объем возобновляемых водных </a:t>
            </a:r>
            <a:r>
              <a:rPr lang="ru-RU" sz="2800" b="1" dirty="0" smtClean="0">
                <a:solidFill>
                  <a:schemeClr val="tx2"/>
                </a:solidFill>
              </a:rPr>
              <a:t>ресурсов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084674"/>
              </p:ext>
            </p:extLst>
          </p:nvPr>
        </p:nvGraphicFramePr>
        <p:xfrm>
          <a:off x="251520" y="1556790"/>
          <a:ext cx="8712968" cy="51125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018"/>
                <a:gridCol w="4356950"/>
              </a:tblGrid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Кыргызстан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b="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  <a:effectLst/>
                        </a:rPr>
                        <a:t>336,00 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  <a:effectLst/>
                        </a:rPr>
                        <a:t>м3</a:t>
                      </a:r>
                      <a:endParaRPr lang="ru-RU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Таджикистан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dirty="0" smtClean="0">
                          <a:effectLst/>
                        </a:rPr>
                        <a:t>3</a:t>
                      </a:r>
                      <a:r>
                        <a:rPr lang="ru-RU" sz="3600" dirty="0" smtClean="0">
                          <a:effectLst/>
                        </a:rPr>
                        <a:t> </a:t>
                      </a:r>
                      <a:r>
                        <a:rPr lang="en-US" sz="3600" dirty="0" smtClean="0">
                          <a:effectLst/>
                        </a:rPr>
                        <a:t>095,00 </a:t>
                      </a:r>
                      <a:r>
                        <a:rPr lang="en-US" sz="3600" dirty="0">
                          <a:effectLst/>
                        </a:rPr>
                        <a:t>м3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Китай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dirty="0" smtClean="0">
                          <a:effectLst/>
                        </a:rPr>
                        <a:t>2</a:t>
                      </a:r>
                      <a:r>
                        <a:rPr lang="ru-RU" sz="3600" dirty="0" smtClean="0">
                          <a:effectLst/>
                        </a:rPr>
                        <a:t> </a:t>
                      </a:r>
                      <a:r>
                        <a:rPr lang="en-US" sz="3600" dirty="0" smtClean="0">
                          <a:effectLst/>
                        </a:rPr>
                        <a:t>051,00 </a:t>
                      </a:r>
                      <a:r>
                        <a:rPr lang="en-US" sz="3600" dirty="0">
                          <a:effectLst/>
                        </a:rPr>
                        <a:t>м3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Чешская Республика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dirty="0" smtClean="0">
                          <a:effectLst/>
                        </a:rPr>
                        <a:t>1</a:t>
                      </a:r>
                      <a:r>
                        <a:rPr lang="ru-RU" sz="3600" dirty="0" smtClean="0">
                          <a:effectLst/>
                        </a:rPr>
                        <a:t> </a:t>
                      </a:r>
                      <a:r>
                        <a:rPr lang="en-US" sz="3600" dirty="0" smtClean="0">
                          <a:effectLst/>
                        </a:rPr>
                        <a:t>245,00 </a:t>
                      </a:r>
                      <a:r>
                        <a:rPr lang="en-US" sz="3600" dirty="0">
                          <a:effectLst/>
                        </a:rPr>
                        <a:t>м3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Испании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dirty="0" smtClean="0">
                          <a:effectLst/>
                        </a:rPr>
                        <a:t>2</a:t>
                      </a:r>
                      <a:r>
                        <a:rPr lang="ru-RU" sz="3600" dirty="0" smtClean="0">
                          <a:effectLst/>
                        </a:rPr>
                        <a:t> </a:t>
                      </a:r>
                      <a:r>
                        <a:rPr lang="en-US" sz="3600" dirty="0" smtClean="0">
                          <a:effectLst/>
                        </a:rPr>
                        <a:t>384,00 </a:t>
                      </a:r>
                      <a:r>
                        <a:rPr lang="en-US" sz="3600" dirty="0">
                          <a:effectLst/>
                        </a:rPr>
                        <a:t>м3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Франция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dirty="0" smtClean="0">
                          <a:effectLst/>
                        </a:rPr>
                        <a:t>3</a:t>
                      </a:r>
                      <a:r>
                        <a:rPr lang="ru-RU" sz="3600" dirty="0" smtClean="0">
                          <a:effectLst/>
                        </a:rPr>
                        <a:t> </a:t>
                      </a:r>
                      <a:r>
                        <a:rPr lang="en-US" sz="3600" dirty="0" smtClean="0">
                          <a:effectLst/>
                        </a:rPr>
                        <a:t>325,00 </a:t>
                      </a:r>
                      <a:r>
                        <a:rPr lang="en-US" sz="3600" dirty="0">
                          <a:effectLst/>
                        </a:rPr>
                        <a:t>м3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0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Германия 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3600" dirty="0" smtClean="0">
                          <a:effectLst/>
                        </a:rPr>
                        <a:t>1</a:t>
                      </a:r>
                      <a:r>
                        <a:rPr lang="ru-RU" sz="3600" dirty="0" smtClean="0">
                          <a:effectLst/>
                        </a:rPr>
                        <a:t> </a:t>
                      </a:r>
                      <a:r>
                        <a:rPr lang="en-US" sz="3600" dirty="0" smtClean="0">
                          <a:effectLst/>
                        </a:rPr>
                        <a:t>887,00 </a:t>
                      </a:r>
                      <a:r>
                        <a:rPr lang="en-US" sz="3600" dirty="0">
                          <a:effectLst/>
                        </a:rPr>
                        <a:t>м3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876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Во власти мифов. Пример </a:t>
            </a:r>
            <a:r>
              <a:rPr lang="ru-RU" sz="2800" b="1" dirty="0">
                <a:solidFill>
                  <a:schemeClr val="tx2"/>
                </a:solidFill>
              </a:rPr>
              <a:t>2. </a:t>
            </a:r>
            <a:r>
              <a:rPr lang="ru-RU" sz="2800" b="1" dirty="0" smtClean="0">
                <a:solidFill>
                  <a:schemeClr val="tx2"/>
                </a:solidFill>
              </a:rPr>
              <a:t/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Польский институт </a:t>
            </a:r>
            <a:r>
              <a:rPr lang="ru-RU" sz="2800" b="1" dirty="0">
                <a:solidFill>
                  <a:schemeClr val="tx2"/>
                </a:solidFill>
              </a:rPr>
              <a:t>международных отношений </a:t>
            </a:r>
            <a:r>
              <a:rPr lang="ru-RU" sz="2800" b="1" dirty="0" smtClean="0">
                <a:solidFill>
                  <a:schemeClr val="tx2"/>
                </a:solidFill>
              </a:rPr>
              <a:t/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1 </a:t>
            </a:r>
            <a:r>
              <a:rPr lang="ru-RU" sz="2800" b="1" dirty="0">
                <a:solidFill>
                  <a:schemeClr val="tx2"/>
                </a:solidFill>
              </a:rPr>
              <a:t>из … </a:t>
            </a:r>
            <a:r>
              <a:rPr lang="ru-RU" sz="2800" b="1" dirty="0" smtClean="0">
                <a:solidFill>
                  <a:schemeClr val="tx2"/>
                </a:solidFill>
              </a:rPr>
              <a:t>стали </a:t>
            </a:r>
            <a:r>
              <a:rPr lang="ru-RU" sz="2800" b="1" dirty="0">
                <a:solidFill>
                  <a:schemeClr val="tx2"/>
                </a:solidFill>
              </a:rPr>
              <a:t>иностранными бойцами в </a:t>
            </a:r>
            <a:r>
              <a:rPr lang="ru-RU" sz="2800" b="1" dirty="0" smtClean="0">
                <a:solidFill>
                  <a:schemeClr val="tx2"/>
                </a:solidFill>
              </a:rPr>
              <a:t>Сирии </a:t>
            </a:r>
            <a:endParaRPr lang="ru-RU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8049031"/>
              </p:ext>
            </p:extLst>
          </p:nvPr>
        </p:nvGraphicFramePr>
        <p:xfrm>
          <a:off x="179512" y="1417634"/>
          <a:ext cx="8964488" cy="5547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1765"/>
                <a:gridCol w="4482723"/>
              </a:tblGrid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Туркмен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14 400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Таджиков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40 000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Кыргызов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56 000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Узбеков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58 000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Казахов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72 000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Ливанцев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6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en-US" sz="2800" dirty="0" smtClean="0">
                          <a:effectLst/>
                        </a:rPr>
                        <a:t>500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Иорданцев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5 300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Тунисцев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7 300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Сайдовской Аравии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18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en-US" sz="2800" dirty="0" smtClean="0">
                          <a:effectLst/>
                        </a:rPr>
                        <a:t>200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Марокко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22 000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Боснии и Герцеговине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11 700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Бельгии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23 800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Франции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55 200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222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Что делать?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Растить экспертный </a:t>
            </a:r>
            <a:r>
              <a:rPr lang="ru-RU" dirty="0"/>
              <a:t>потенциал </a:t>
            </a:r>
            <a:r>
              <a:rPr lang="ru-RU" dirty="0" smtClean="0"/>
              <a:t>для «</a:t>
            </a:r>
            <a:r>
              <a:rPr lang="ru-RU" dirty="0"/>
              <a:t>политики, основанной на фактических данных»  </a:t>
            </a:r>
            <a:endParaRPr lang="ru-RU" dirty="0" smtClean="0"/>
          </a:p>
          <a:p>
            <a:r>
              <a:rPr lang="ru-RU" dirty="0" smtClean="0"/>
              <a:t>Развенчивать мифы: информировать и образовывать </a:t>
            </a:r>
          </a:p>
          <a:p>
            <a:r>
              <a:rPr lang="ru-RU" dirty="0" smtClean="0"/>
              <a:t>Сотрудничать, </a:t>
            </a:r>
            <a:r>
              <a:rPr lang="ru-RU" dirty="0" smtClean="0"/>
              <a:t>чаще </a:t>
            </a:r>
            <a:r>
              <a:rPr lang="ru-RU" dirty="0" smtClean="0"/>
              <a:t>встречаться, обмениваться опытом  </a:t>
            </a:r>
            <a:endParaRPr lang="ru-RU" dirty="0" smtClean="0"/>
          </a:p>
          <a:p>
            <a:r>
              <a:rPr lang="ru-RU" dirty="0" smtClean="0"/>
              <a:t>Укреплять ресурсы устойчивости и взаимодействия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13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4000" b="1" i="1" dirty="0" smtClean="0">
                <a:solidFill>
                  <a:srgbClr val="000066"/>
                </a:solidFill>
                <a:latin typeface="Book Antiqua" pitchFamily="18" charset="0"/>
              </a:rPr>
              <a:t>Спасибо за </a:t>
            </a:r>
            <a:r>
              <a:rPr lang="ru-RU" sz="4000" b="1" i="1" dirty="0" smtClean="0">
                <a:solidFill>
                  <a:srgbClr val="000066"/>
                </a:solidFill>
                <a:latin typeface="Book Antiqua" pitchFamily="18" charset="0"/>
              </a:rPr>
              <a:t>сотрудничество </a:t>
            </a:r>
          </a:p>
          <a:p>
            <a:pPr>
              <a:buFontTx/>
              <a:buNone/>
            </a:pPr>
            <a:r>
              <a:rPr lang="ru-RU" sz="4000" b="1" dirty="0" err="1" smtClean="0">
                <a:solidFill>
                  <a:srgbClr val="000066"/>
                </a:solidFill>
                <a:latin typeface="Book Antiqua" pitchFamily="18" charset="0"/>
              </a:rPr>
              <a:t>Равшану</a:t>
            </a:r>
            <a:r>
              <a:rPr lang="ru-RU" sz="4000" b="1" dirty="0" smtClean="0">
                <a:solidFill>
                  <a:srgbClr val="000066"/>
                </a:solidFill>
                <a:latin typeface="Book Antiqua" pitchFamily="18" charset="0"/>
              </a:rPr>
              <a:t> Назарову, </a:t>
            </a:r>
          </a:p>
          <a:p>
            <a:pPr>
              <a:buFontTx/>
              <a:buNone/>
            </a:pPr>
            <a:r>
              <a:rPr lang="ru-RU" sz="4000" b="1" dirty="0" smtClean="0">
                <a:solidFill>
                  <a:srgbClr val="000066"/>
                </a:solidFill>
                <a:latin typeface="Book Antiqua" pitchFamily="18" charset="0"/>
              </a:rPr>
              <a:t>Рустаму </a:t>
            </a:r>
            <a:r>
              <a:rPr lang="ru-RU" sz="4000" b="1" dirty="0" err="1" smtClean="0">
                <a:solidFill>
                  <a:srgbClr val="000066"/>
                </a:solidFill>
                <a:latin typeface="Book Antiqua" pitchFamily="18" charset="0"/>
              </a:rPr>
              <a:t>Азизи</a:t>
            </a:r>
            <a:r>
              <a:rPr lang="ru-RU" sz="4000" b="1" dirty="0" smtClean="0">
                <a:solidFill>
                  <a:srgbClr val="000066"/>
                </a:solidFill>
                <a:latin typeface="Book Antiqua" pitchFamily="18" charset="0"/>
              </a:rPr>
              <a:t>, </a:t>
            </a:r>
          </a:p>
          <a:p>
            <a:pPr>
              <a:buFontTx/>
              <a:buNone/>
            </a:pPr>
            <a:r>
              <a:rPr lang="ru-RU" sz="4000" b="1" dirty="0" smtClean="0">
                <a:solidFill>
                  <a:srgbClr val="000066"/>
                </a:solidFill>
                <a:latin typeface="Book Antiqua" pitchFamily="18" charset="0"/>
              </a:rPr>
              <a:t>Анне Кириленко, </a:t>
            </a:r>
          </a:p>
          <a:p>
            <a:pPr>
              <a:buFontTx/>
              <a:buNone/>
            </a:pPr>
            <a:r>
              <a:rPr lang="ru-RU" sz="4000" b="1" dirty="0" smtClean="0">
                <a:solidFill>
                  <a:srgbClr val="000066"/>
                </a:solidFill>
                <a:latin typeface="Book Antiqua" pitchFamily="18" charset="0"/>
              </a:rPr>
              <a:t>Ивану </a:t>
            </a:r>
            <a:r>
              <a:rPr lang="ru-RU" sz="4000" b="1" dirty="0" err="1" smtClean="0">
                <a:solidFill>
                  <a:srgbClr val="000066"/>
                </a:solidFill>
                <a:latin typeface="Book Antiqua" pitchFamily="18" charset="0"/>
              </a:rPr>
              <a:t>Фукалову</a:t>
            </a:r>
            <a:r>
              <a:rPr lang="ru-RU" sz="4000" b="1" dirty="0" smtClean="0">
                <a:solidFill>
                  <a:srgbClr val="000066"/>
                </a:solidFill>
                <a:latin typeface="Book Antiqua" pitchFamily="18" charset="0"/>
              </a:rPr>
              <a:t> </a:t>
            </a:r>
            <a:endParaRPr lang="ru-RU" sz="4000" b="1" dirty="0">
              <a:solidFill>
                <a:srgbClr val="000066"/>
              </a:solidFill>
              <a:latin typeface="Book Antiqua" pitchFamily="18" charset="0"/>
            </a:endParaRPr>
          </a:p>
          <a:p>
            <a:pPr algn="ctr">
              <a:buFontTx/>
              <a:buNone/>
            </a:pPr>
            <a:endParaRPr lang="ru-RU" sz="4000" b="1" i="1" dirty="0" smtClean="0">
              <a:solidFill>
                <a:srgbClr val="000066"/>
              </a:solidFill>
              <a:latin typeface="Book Antiqua" pitchFamily="18" charset="0"/>
            </a:endParaRPr>
          </a:p>
          <a:p>
            <a:pPr algn="ctr">
              <a:buFontTx/>
              <a:buNone/>
            </a:pPr>
            <a:r>
              <a:rPr lang="ru-RU" sz="4000" b="1" i="1" dirty="0" smtClean="0">
                <a:solidFill>
                  <a:srgbClr val="000066"/>
                </a:solidFill>
                <a:latin typeface="Book Antiqua" pitchFamily="18" charset="0"/>
              </a:rPr>
              <a:t>Спасибо за внимание!</a:t>
            </a:r>
            <a:endParaRPr lang="en-US" sz="4000" b="1" i="1" dirty="0">
              <a:solidFill>
                <a:srgbClr val="000066"/>
              </a:solidFill>
              <a:latin typeface="Book Antiqua" pitchFamily="18" charset="0"/>
            </a:endParaRPr>
          </a:p>
          <a:p>
            <a:pPr algn="ctr">
              <a:buFontTx/>
              <a:buNone/>
            </a:pPr>
            <a:r>
              <a:rPr lang="en-US" sz="4000" dirty="0" smtClean="0">
                <a:solidFill>
                  <a:srgbClr val="000066"/>
                </a:solidFill>
                <a:latin typeface="Book Antiqua" pitchFamily="18" charset="0"/>
                <a:hlinkClick r:id="rId2"/>
              </a:rPr>
              <a:t>karybaeva.mira@gmail.com</a:t>
            </a:r>
            <a:endParaRPr lang="en-US" sz="4000" dirty="0" smtClean="0">
              <a:solidFill>
                <a:srgbClr val="000066"/>
              </a:solidFill>
              <a:latin typeface="Book Antiqua" pitchFamily="18" charset="0"/>
            </a:endParaRPr>
          </a:p>
          <a:p>
            <a:pPr algn="ctr">
              <a:buFontTx/>
              <a:buNone/>
            </a:pPr>
            <a:endParaRPr lang="ru-RU" sz="4000" dirty="0" smtClean="0">
              <a:solidFill>
                <a:srgbClr val="000066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Задачи исследования  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17638"/>
            <a:ext cx="8352928" cy="4963690"/>
          </a:xfrm>
        </p:spPr>
        <p:txBody>
          <a:bodyPr>
            <a:normAutofit/>
          </a:bodyPr>
          <a:lstStyle/>
          <a:p>
            <a:r>
              <a:rPr lang="ru-RU" dirty="0" smtClean="0"/>
              <a:t>Выявление </a:t>
            </a:r>
            <a:r>
              <a:rPr lang="ru-RU" dirty="0"/>
              <a:t>причин </a:t>
            </a:r>
            <a:r>
              <a:rPr lang="ru-RU" dirty="0" smtClean="0"/>
              <a:t>радикализации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Определение уязвимых </a:t>
            </a:r>
            <a:r>
              <a:rPr lang="ru-RU" dirty="0"/>
              <a:t>групп молодежи, </a:t>
            </a:r>
            <a:r>
              <a:rPr lang="ru-RU" dirty="0" smtClean="0"/>
              <a:t>потенциально </a:t>
            </a:r>
            <a:r>
              <a:rPr lang="ru-RU" dirty="0"/>
              <a:t>подверженных </a:t>
            </a:r>
            <a:r>
              <a:rPr lang="ru-RU" dirty="0" smtClean="0"/>
              <a:t>риску </a:t>
            </a:r>
            <a:r>
              <a:rPr lang="ru-RU" dirty="0"/>
              <a:t>попадания под влияние радикальных </a:t>
            </a:r>
            <a:r>
              <a:rPr lang="ru-RU" dirty="0" smtClean="0"/>
              <a:t>идей;</a:t>
            </a:r>
          </a:p>
          <a:p>
            <a:r>
              <a:rPr lang="ru-RU" dirty="0" smtClean="0"/>
              <a:t>Поиск </a:t>
            </a:r>
            <a:r>
              <a:rPr lang="ru-RU" dirty="0"/>
              <a:t>эффективных моделей повышения устойчивости обществ к вызовам </a:t>
            </a:r>
            <a:r>
              <a:rPr lang="ru-RU" dirty="0"/>
              <a:t>радикализации</a:t>
            </a:r>
            <a:r>
              <a:rPr lang="ru-RU" dirty="0"/>
              <a:t> и экстремизма. </a:t>
            </a: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3910210"/>
              </p:ext>
            </p:extLst>
          </p:nvPr>
        </p:nvGraphicFramePr>
        <p:xfrm>
          <a:off x="107504" y="116633"/>
          <a:ext cx="9036496" cy="6741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6352"/>
                <a:gridCol w="1507534"/>
                <a:gridCol w="1343146"/>
                <a:gridCol w="1124606"/>
                <a:gridCol w="1013402"/>
                <a:gridCol w="905100"/>
                <a:gridCol w="1776356"/>
              </a:tblGrid>
              <a:tr h="1564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Численность населения,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чел.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Численность молодежи,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чел.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Доля молодежи%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Из них девушки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Из них юноши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Возраст отнесения к молодежи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25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КР</a:t>
                      </a:r>
                      <a:endParaRPr lang="ru-RU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6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en-US" sz="2800" dirty="0" smtClean="0">
                          <a:effectLst/>
                        </a:rPr>
                        <a:t>256,7 </a:t>
                      </a:r>
                      <a:r>
                        <a:rPr lang="en-US" sz="2800" dirty="0">
                          <a:effectLst/>
                        </a:rPr>
                        <a:t>тыс.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en-US" sz="2800" dirty="0" smtClean="0">
                          <a:effectLst/>
                        </a:rPr>
                        <a:t>610,3 </a:t>
                      </a:r>
                      <a:r>
                        <a:rPr lang="en-US" sz="2800" dirty="0">
                          <a:effectLst/>
                        </a:rPr>
                        <a:t>тыс.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25,7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49,1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50,9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От 14 до 28 лет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25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РТ</a:t>
                      </a:r>
                      <a:endParaRPr lang="ru-RU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9 537,6 тыс.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en-US" sz="2800" dirty="0" smtClean="0">
                          <a:effectLst/>
                        </a:rPr>
                        <a:t>877,5 </a:t>
                      </a:r>
                      <a:r>
                        <a:rPr lang="en-US" sz="2800" dirty="0">
                          <a:effectLst/>
                        </a:rPr>
                        <a:t>тыс.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30,2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49,2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50,8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От 14 до 30 лет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25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РУз</a:t>
                      </a:r>
                      <a:endParaRPr lang="ru-RU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33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en-US" sz="2800" dirty="0" smtClean="0">
                          <a:effectLst/>
                        </a:rPr>
                        <a:t>905,2 </a:t>
                      </a:r>
                      <a:r>
                        <a:rPr lang="en-US" sz="2800" dirty="0">
                          <a:effectLst/>
                        </a:rPr>
                        <a:t>тыс.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9 808 тыс.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29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49,2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50,8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От 14 до 30 лет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557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68538" y="785813"/>
            <a:ext cx="4751387" cy="1428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4800" dirty="0" smtClean="0"/>
              <a:t>Радикализация</a:t>
            </a:r>
            <a:endParaRPr lang="ru-RU" sz="4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2928938"/>
            <a:ext cx="3677543" cy="3524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/>
              <a:t>Воздействие внешних обстоятельств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 smtClean="0"/>
              <a:t>Экономический фактор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 smtClean="0"/>
              <a:t>Исключенность</a:t>
            </a:r>
            <a:r>
              <a:rPr lang="ru-RU" sz="2400" dirty="0" smtClean="0"/>
              <a:t> </a:t>
            </a:r>
            <a:r>
              <a:rPr lang="ru-RU" sz="2400" dirty="0"/>
              <a:t>из позитивной общественной </a:t>
            </a:r>
            <a:r>
              <a:rPr lang="ru-RU" sz="2400" dirty="0" smtClean="0"/>
              <a:t>жизни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 smtClean="0"/>
              <a:t>социальная изоляция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6313" y="2928938"/>
            <a:ext cx="3890143" cy="3524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/>
              <a:t>Мировоззренческие основания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/>
              <a:t>ценности </a:t>
            </a:r>
            <a:r>
              <a:rPr lang="ru-RU" sz="2400" dirty="0"/>
              <a:t>и </a:t>
            </a:r>
            <a:r>
              <a:rPr lang="ru-RU" sz="2400" dirty="0" smtClean="0"/>
              <a:t>смыслы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/>
              <a:t>нравственный выбор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/>
              <a:t>личные </a:t>
            </a:r>
            <a:r>
              <a:rPr lang="ru-RU" sz="2400" dirty="0"/>
              <a:t>психологические установки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286375" y="2214563"/>
            <a:ext cx="928688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2500313" y="2214563"/>
            <a:ext cx="1000125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09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Сочетание / Конфликт идентичностей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Идентичность – множественное добровольное личностное самоопределение личности</a:t>
            </a:r>
          </a:p>
          <a:p>
            <a:r>
              <a:rPr lang="ru-RU" dirty="0" smtClean="0"/>
              <a:t>Гражданская </a:t>
            </a:r>
          </a:p>
          <a:p>
            <a:r>
              <a:rPr lang="ru-RU" dirty="0" smtClean="0"/>
              <a:t>Этническая</a:t>
            </a:r>
          </a:p>
          <a:p>
            <a:r>
              <a:rPr lang="ru-RU" dirty="0" smtClean="0"/>
              <a:t>Религиозная</a:t>
            </a:r>
          </a:p>
          <a:p>
            <a:r>
              <a:rPr lang="ru-RU" dirty="0" smtClean="0"/>
              <a:t>Региональная </a:t>
            </a:r>
          </a:p>
          <a:p>
            <a:r>
              <a:rPr lang="ru-RU" dirty="0" smtClean="0"/>
              <a:t>Гендерная </a:t>
            </a:r>
          </a:p>
          <a:p>
            <a:r>
              <a:rPr lang="ru-RU" dirty="0" smtClean="0"/>
              <a:t>По принадлежности </a:t>
            </a:r>
            <a:r>
              <a:rPr lang="ru-RU" dirty="0"/>
              <a:t>к какой-либо </a:t>
            </a:r>
            <a:r>
              <a:rPr lang="ru-RU" dirty="0" smtClean="0"/>
              <a:t>субкультуре</a:t>
            </a:r>
          </a:p>
          <a:p>
            <a:r>
              <a:rPr lang="ru-RU" dirty="0" smtClean="0"/>
              <a:t>…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В ЦА нет НИ ОДНОГО исследования по идентичностям молодежи, хотя от  этого зависит будущее региона  </a:t>
            </a:r>
          </a:p>
        </p:txBody>
      </p:sp>
    </p:spTree>
    <p:extLst>
      <p:ext uri="{BB962C8B-B14F-4D97-AF65-F5344CB8AC3E}">
        <p14:creationId xmlns:p14="http://schemas.microsoft.com/office/powerpoint/2010/main" val="48042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Концептуальные рамки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Бенедикт Андерсон </a:t>
            </a:r>
            <a:endParaRPr lang="ru-RU" dirty="0" smtClean="0"/>
          </a:p>
          <a:p>
            <a:r>
              <a:rPr lang="ru-RU" dirty="0" smtClean="0"/>
              <a:t>Ульрих Бек</a:t>
            </a:r>
          </a:p>
          <a:p>
            <a:r>
              <a:rPr lang="ru-RU" dirty="0" smtClean="0"/>
              <a:t>Владимир </a:t>
            </a:r>
            <a:r>
              <a:rPr lang="ru-RU" dirty="0" smtClean="0"/>
              <a:t>Лефевр</a:t>
            </a:r>
            <a:endParaRPr lang="ru-RU" dirty="0" smtClean="0"/>
          </a:p>
          <a:p>
            <a:r>
              <a:rPr lang="ru-RU" dirty="0" smtClean="0"/>
              <a:t>Питирим Сорокин</a:t>
            </a:r>
          </a:p>
          <a:p>
            <a:r>
              <a:rPr lang="ru-RU" dirty="0" smtClean="0"/>
              <a:t>Фархад </a:t>
            </a:r>
            <a:r>
              <a:rPr lang="ru-RU" dirty="0" smtClean="0"/>
              <a:t>Хосрохавар</a:t>
            </a:r>
            <a:endParaRPr lang="ru-RU" dirty="0" smtClean="0"/>
          </a:p>
          <a:p>
            <a:r>
              <a:rPr lang="ru-RU" dirty="0" smtClean="0"/>
              <a:t>Вильгельм </a:t>
            </a:r>
            <a:r>
              <a:rPr lang="ru-RU" dirty="0" smtClean="0"/>
              <a:t>Хайтмейер</a:t>
            </a:r>
            <a:endParaRPr lang="ru-RU" dirty="0" smtClean="0"/>
          </a:p>
          <a:p>
            <a:r>
              <a:rPr lang="ru-RU" dirty="0" smtClean="0"/>
              <a:t>Алекс П. </a:t>
            </a:r>
            <a:r>
              <a:rPr lang="ru-RU" dirty="0" smtClean="0"/>
              <a:t>Шмидт</a:t>
            </a:r>
            <a:endParaRPr lang="ru-RU" dirty="0" smtClean="0"/>
          </a:p>
          <a:p>
            <a:r>
              <a:rPr lang="ru-RU" dirty="0"/>
              <a:t>Натан </a:t>
            </a:r>
            <a:r>
              <a:rPr lang="ru-RU" dirty="0"/>
              <a:t>Коллар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694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Дискурс о терминах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Инициатива </a:t>
            </a:r>
            <a:r>
              <a:rPr lang="ru-RU" dirty="0"/>
              <a:t>Генерального секретаря ООН по разработке «Плана действий по предупреждению насильственного экстремизма</a:t>
            </a:r>
            <a:r>
              <a:rPr lang="ru-RU" dirty="0" smtClean="0"/>
              <a:t>» (2015 г.) не поддержана в ЦА</a:t>
            </a:r>
          </a:p>
          <a:p>
            <a:r>
              <a:rPr lang="ru-RU" dirty="0" smtClean="0"/>
              <a:t>Термин</a:t>
            </a:r>
            <a:r>
              <a:rPr lang="ru-RU" dirty="0"/>
              <a:t>, используемый в большинстве </a:t>
            </a:r>
            <a:r>
              <a:rPr lang="ru-RU" dirty="0" smtClean="0"/>
              <a:t>документов ООН и ОБСЕ: «насильственный экстремизм </a:t>
            </a:r>
            <a:r>
              <a:rPr lang="ru-RU" dirty="0"/>
              <a:t>и </a:t>
            </a:r>
            <a:r>
              <a:rPr lang="ru-RU" dirty="0"/>
              <a:t>радикализации</a:t>
            </a:r>
            <a:r>
              <a:rPr lang="ru-RU" dirty="0"/>
              <a:t>, </a:t>
            </a:r>
            <a:r>
              <a:rPr lang="ru-RU" dirty="0" smtClean="0"/>
              <a:t>ведущие </a:t>
            </a:r>
            <a:r>
              <a:rPr lang="ru-RU" dirty="0"/>
              <a:t>к </a:t>
            </a:r>
            <a:r>
              <a:rPr lang="ru-RU" dirty="0" smtClean="0"/>
              <a:t>терроризму»</a:t>
            </a:r>
          </a:p>
          <a:p>
            <a:r>
              <a:rPr lang="ru-RU" dirty="0" smtClean="0"/>
              <a:t>Все термины спорны: терпимость/нетерпимость, отчуждение, ксенофобия, ультра-национализм…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В регионе ЦА нет: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FF000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диного понимания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Глоссария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Экспертного пула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Экспертной дискуссии по терминам и содержанию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по </a:t>
            </a:r>
            <a:r>
              <a:rPr lang="ru-RU" dirty="0">
                <a:solidFill>
                  <a:srgbClr val="FF0000"/>
                </a:solidFill>
              </a:rPr>
              <a:t>вопросам </a:t>
            </a:r>
            <a:r>
              <a:rPr lang="ru-RU" dirty="0">
                <a:solidFill>
                  <a:srgbClr val="FF0000"/>
                </a:solidFill>
              </a:rPr>
              <a:t>радикализации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Следовательно, законодательство и национальные стратегии не согласованы, не используют опыт соседей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403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Статистика </a:t>
            </a:r>
            <a:endParaRPr lang="ru-RU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757884"/>
              </p:ext>
            </p:extLst>
          </p:nvPr>
        </p:nvGraphicFramePr>
        <p:xfrm>
          <a:off x="0" y="1451203"/>
          <a:ext cx="9144000" cy="5827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4433"/>
                <a:gridCol w="1500909"/>
                <a:gridCol w="1908848"/>
                <a:gridCol w="1909810"/>
              </a:tblGrid>
              <a:tr h="88654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Плотность населения, чел. на 1 кв/км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32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67,6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74,1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19341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Средняя продолжительность жизни </a:t>
                      </a:r>
                      <a:endParaRPr lang="ru-RU" sz="2400" dirty="0">
                        <a:effectLst/>
                      </a:endParaRP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мужчин </a:t>
                      </a:r>
                      <a:endParaRPr lang="ru-RU" sz="2400" dirty="0">
                        <a:effectLst/>
                      </a:endParaRP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женщин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68 лет</a:t>
                      </a:r>
                      <a:endParaRPr lang="ru-RU" sz="2400" dirty="0">
                        <a:effectLst/>
                      </a:endParaRPr>
                    </a:p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67,4</a:t>
                      </a:r>
                      <a:endParaRPr lang="ru-RU" sz="2400" dirty="0">
                        <a:effectLst/>
                      </a:endParaRPr>
                    </a:p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75,6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66 лет</a:t>
                      </a:r>
                      <a:endParaRPr lang="ru-RU" sz="2400" dirty="0">
                        <a:effectLst/>
                      </a:endParaRPr>
                    </a:p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63.0</a:t>
                      </a:r>
                      <a:endParaRPr lang="ru-RU" sz="2400" dirty="0">
                        <a:effectLst/>
                      </a:endParaRPr>
                    </a:p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69.3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72,3</a:t>
                      </a:r>
                      <a:endParaRPr lang="ru-RU" sz="2400" dirty="0">
                        <a:effectLst/>
                      </a:endParaRPr>
                    </a:p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69.7 </a:t>
                      </a:r>
                      <a:endParaRPr lang="ru-RU" sz="2400" dirty="0">
                        <a:effectLst/>
                      </a:endParaRPr>
                    </a:p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75.0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73081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Суммарный коэффициент </a:t>
                      </a:r>
                      <a:r>
                        <a:rPr lang="en-US" sz="2400" dirty="0" smtClean="0">
                          <a:effectLst/>
                        </a:rPr>
                        <a:t>рождаемости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(</a:t>
                      </a:r>
                      <a:r>
                        <a:rPr lang="en-US" sz="2400" dirty="0">
                          <a:effectLst/>
                        </a:rPr>
                        <a:t>среднее число рожденных детей на одну женщину)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3.3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3,8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2,7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967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Прирост населения, тыс. чел</a:t>
                      </a:r>
                      <a:endParaRPr lang="ru-RU" sz="2400" dirty="0">
                        <a:effectLst/>
                      </a:endParaRP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134,0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102,1%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>
                          <a:effectLst/>
                        </a:rPr>
                        <a:t>200,8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>
                          <a:effectLst/>
                        </a:rPr>
                        <a:t>101,3 %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 Tj"/>
                        <a:ea typeface="Calibri" panose="020F0502020204030204" pitchFamily="34" charset="0"/>
                        <a:cs typeface="Times New Roman Tj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597,4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101.8 %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68303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991</Words>
  <Application>Microsoft Office PowerPoint</Application>
  <PresentationFormat>Экран (4:3)</PresentationFormat>
  <Paragraphs>354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Book Antiqua</vt:lpstr>
      <vt:lpstr>Calibri</vt:lpstr>
      <vt:lpstr>Times New Roman</vt:lpstr>
      <vt:lpstr>Times New Roman Tj</vt:lpstr>
      <vt:lpstr>Тема Office</vt:lpstr>
      <vt:lpstr>  </vt:lpstr>
      <vt:lpstr>Особенности исследования: </vt:lpstr>
      <vt:lpstr>Задачи исследования   </vt:lpstr>
      <vt:lpstr>Презентация PowerPoint</vt:lpstr>
      <vt:lpstr>Презентация PowerPoint</vt:lpstr>
      <vt:lpstr>Сочетание / Конфликт идентичностей </vt:lpstr>
      <vt:lpstr>Концептуальные рамки </vt:lpstr>
      <vt:lpstr>Дискурс о терминах </vt:lpstr>
      <vt:lpstr>Статистика </vt:lpstr>
      <vt:lpstr>Основные экономические показатели по 2020</vt:lpstr>
      <vt:lpstr>Доля населения страны, живущего за национальной чертой бедности</vt:lpstr>
      <vt:lpstr>Число зарегистрированных религиозных организаций по основным конфессиям </vt:lpstr>
      <vt:lpstr>Численность учащихся средних профессиональных учебных заведений на 10 000 человек населения </vt:lpstr>
      <vt:lpstr>Численность студентов высших учебных заведений на 10 000 человек населения</vt:lpstr>
      <vt:lpstr>Индекс гендерного паритета в системе образования в 2018 году</vt:lpstr>
      <vt:lpstr>Доля молодежи от 15 до 24 лет, которая не работает, не учится и не приобретает профессиональных навыков в процентах, данные ЦУР 8.6.1. за 2018 год </vt:lpstr>
      <vt:lpstr>Статданные </vt:lpstr>
      <vt:lpstr>Разделы анализа </vt:lpstr>
      <vt:lpstr>Дискурс о Ферганской долине </vt:lpstr>
      <vt:lpstr> Во власти мифов. Пример 1. AQUASTAT ФАО ООН:  Общий объем возобновляемых водных ресурсов</vt:lpstr>
      <vt:lpstr>Во власти мифов. Пример 2.  Польский институт международных отношений  1 из … стали иностранными бойцами в Сирии </vt:lpstr>
      <vt:lpstr>Что делать?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 Кириленко</dc:creator>
  <cp:lastModifiedBy>admin</cp:lastModifiedBy>
  <cp:revision>221</cp:revision>
  <dcterms:modified xsi:type="dcterms:W3CDTF">2021-08-02T09:53:05Z</dcterms:modified>
</cp:coreProperties>
</file>