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66" r:id="rId2"/>
    <p:sldId id="529" r:id="rId3"/>
    <p:sldId id="449" r:id="rId4"/>
    <p:sldId id="575" r:id="rId5"/>
    <p:sldId id="576" r:id="rId6"/>
    <p:sldId id="577" r:id="rId7"/>
    <p:sldId id="578" r:id="rId8"/>
    <p:sldId id="579" r:id="rId9"/>
    <p:sldId id="580" r:id="rId10"/>
    <p:sldId id="581" r:id="rId11"/>
    <p:sldId id="292"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137567-EB85-4FC4-AB29-2959E4F0567E}" type="datetimeFigureOut">
              <a:rPr lang="ru-RU" smtClean="0"/>
              <a:t>19.10.2021</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40EC57F-704F-48EE-B4DF-33B2FCA46F77}" type="slidenum">
              <a:rPr lang="ru-RU" smtClean="0"/>
              <a:t>‹#›</a:t>
            </a:fld>
            <a:endParaRPr lang="ru-RU"/>
          </a:p>
        </p:txBody>
      </p:sp>
    </p:spTree>
    <p:extLst>
      <p:ext uri="{BB962C8B-B14F-4D97-AF65-F5344CB8AC3E}">
        <p14:creationId xmlns:p14="http://schemas.microsoft.com/office/powerpoint/2010/main" val="2613117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24510D-2200-466D-8DDA-0B95C26395CD}" type="datetimeFigureOut">
              <a:rPr lang="ru-RU" smtClean="0"/>
              <a:pPr/>
              <a:t>19.10.2021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FF63FB-C05E-418A-AF08-450EF41B76F5}" type="slidenum">
              <a:rPr lang="ru-RU" smtClean="0"/>
              <a:pPr/>
              <a:t>‹#›</a:t>
            </a:fld>
            <a:endParaRPr lang="ru-RU"/>
          </a:p>
        </p:txBody>
      </p:sp>
    </p:spTree>
    <p:extLst>
      <p:ext uri="{BB962C8B-B14F-4D97-AF65-F5344CB8AC3E}">
        <p14:creationId xmlns:p14="http://schemas.microsoft.com/office/powerpoint/2010/main" val="380127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19.10.2021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19.10.2021</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0728"/>
            <a:ext cx="7920880" cy="3096343"/>
          </a:xfrm>
        </p:spPr>
        <p:txBody>
          <a:bodyPr>
            <a:noAutofit/>
          </a:bodyPr>
          <a:lstStyle/>
          <a:p>
            <a:r>
              <a:rPr lang="ru-RU" sz="3600" b="1" dirty="0" smtClean="0">
                <a:solidFill>
                  <a:srgbClr val="002060"/>
                </a:solidFill>
              </a:rPr>
              <a:t/>
            </a:r>
            <a:br>
              <a:rPr lang="ru-RU" sz="3600" b="1" dirty="0" smtClean="0">
                <a:solidFill>
                  <a:srgbClr val="002060"/>
                </a:solidFill>
              </a:rPr>
            </a:br>
            <a:r>
              <a:rPr lang="ru-RU" sz="3600" b="1" dirty="0" smtClean="0">
                <a:solidFill>
                  <a:srgbClr val="002060"/>
                </a:solidFill>
              </a:rPr>
              <a:t/>
            </a:r>
            <a:br>
              <a:rPr lang="ru-RU" sz="3600" b="1" dirty="0" smtClean="0">
                <a:solidFill>
                  <a:srgbClr val="002060"/>
                </a:solidFill>
              </a:rPr>
            </a:br>
            <a:endParaRPr lang="ru-RU" sz="3600" b="1" dirty="0">
              <a:solidFill>
                <a:srgbClr val="002060"/>
              </a:solidFill>
            </a:endParaRPr>
          </a:p>
        </p:txBody>
      </p:sp>
      <p:sp>
        <p:nvSpPr>
          <p:cNvPr id="3" name="Подзаголовок 2"/>
          <p:cNvSpPr>
            <a:spLocks noGrp="1"/>
          </p:cNvSpPr>
          <p:nvPr>
            <p:ph type="subTitle" idx="1"/>
          </p:nvPr>
        </p:nvSpPr>
        <p:spPr>
          <a:xfrm>
            <a:off x="899592" y="2224337"/>
            <a:ext cx="7416824" cy="4134543"/>
          </a:xfrm>
        </p:spPr>
        <p:txBody>
          <a:bodyPr>
            <a:normAutofit/>
          </a:bodyPr>
          <a:lstStyle/>
          <a:p>
            <a:r>
              <a:rPr lang="ru-RU" sz="2400" b="1" dirty="0">
                <a:solidFill>
                  <a:schemeClr val="tx2"/>
                </a:solidFill>
              </a:rPr>
              <a:t>Исследование </a:t>
            </a:r>
            <a:endParaRPr lang="ru-RU" sz="2400" b="1" dirty="0" smtClean="0">
              <a:solidFill>
                <a:schemeClr val="tx2"/>
              </a:solidFill>
            </a:endParaRPr>
          </a:p>
          <a:p>
            <a:endParaRPr lang="ru-RU" sz="2400" b="1" dirty="0">
              <a:solidFill>
                <a:schemeClr val="tx2"/>
              </a:solidFill>
            </a:endParaRPr>
          </a:p>
          <a:p>
            <a:r>
              <a:rPr lang="ru-RU" sz="2400" b="1" dirty="0" smtClean="0">
                <a:solidFill>
                  <a:schemeClr val="tx2"/>
                </a:solidFill>
              </a:rPr>
              <a:t>Факторы </a:t>
            </a:r>
            <a:r>
              <a:rPr lang="ru-RU" sz="2400" b="1" dirty="0">
                <a:solidFill>
                  <a:schemeClr val="tx2"/>
                </a:solidFill>
              </a:rPr>
              <a:t>уязвимости и устойчивости молодежи Кыргызстана, Таджикистана, Узбекистана </a:t>
            </a:r>
          </a:p>
          <a:p>
            <a:r>
              <a:rPr lang="ru-RU" sz="2400" b="1" dirty="0">
                <a:solidFill>
                  <a:schemeClr val="tx2"/>
                </a:solidFill>
              </a:rPr>
              <a:t>к рискам </a:t>
            </a:r>
            <a:r>
              <a:rPr lang="ru-RU" sz="2400" b="1" dirty="0" err="1">
                <a:solidFill>
                  <a:schemeClr val="tx2"/>
                </a:solidFill>
              </a:rPr>
              <a:t>радикализации</a:t>
            </a:r>
            <a:r>
              <a:rPr lang="ru-RU" sz="2400" b="1" dirty="0">
                <a:solidFill>
                  <a:schemeClr val="tx2"/>
                </a:solidFill>
              </a:rPr>
              <a:t> и экстремизма</a:t>
            </a:r>
          </a:p>
          <a:p>
            <a:endParaRPr lang="ru-RU" sz="2400" b="1" dirty="0">
              <a:solidFill>
                <a:schemeClr val="tx2"/>
              </a:solidFill>
            </a:endParaRPr>
          </a:p>
          <a:p>
            <a:endParaRPr lang="ru-RU" sz="1600" b="1" dirty="0">
              <a:solidFill>
                <a:schemeClr val="tx2"/>
              </a:solidFill>
            </a:endParaRPr>
          </a:p>
        </p:txBody>
      </p:sp>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pic>
        <p:nvPicPr>
          <p:cNvPr id="5" name="Рисунок 4"/>
          <p:cNvPicPr>
            <a:picLocks noChangeAspect="1"/>
          </p:cNvPicPr>
          <p:nvPr/>
        </p:nvPicPr>
        <p:blipFill>
          <a:blip r:embed="rId2"/>
          <a:stretch>
            <a:fillRect/>
          </a:stretch>
        </p:blipFill>
        <p:spPr>
          <a:xfrm>
            <a:off x="3483769" y="332657"/>
            <a:ext cx="2176461" cy="136815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a:solidFill>
                  <a:srgbClr val="0070C0"/>
                </a:solidFill>
              </a:rPr>
              <a:t>Инна Сикорская. «Смыслы, образы и медиаканалы, способствующие </a:t>
            </a:r>
            <a:r>
              <a:rPr lang="ru-RU" sz="3100" b="1" dirty="0" err="1">
                <a:solidFill>
                  <a:srgbClr val="0070C0"/>
                </a:solidFill>
              </a:rPr>
              <a:t>радикализации</a:t>
            </a:r>
            <a:r>
              <a:rPr lang="ru-RU" sz="3100" b="1" dirty="0">
                <a:solidFill>
                  <a:srgbClr val="0070C0"/>
                </a:solidFill>
              </a:rPr>
              <a:t> молодежи Кыргызстана</a:t>
            </a:r>
            <a:r>
              <a:rPr lang="ru-RU" sz="3100" b="1" dirty="0" smtClean="0">
                <a:solidFill>
                  <a:srgbClr val="0070C0"/>
                </a:solidFill>
              </a:rPr>
              <a:t>»</a:t>
            </a:r>
            <a:endParaRPr lang="ru-RU" sz="3100" b="1" dirty="0">
              <a:solidFill>
                <a:srgbClr val="0070C0"/>
              </a:solidFill>
            </a:endParaRPr>
          </a:p>
        </p:txBody>
      </p:sp>
      <p:sp>
        <p:nvSpPr>
          <p:cNvPr id="3" name="Объект 2"/>
          <p:cNvSpPr>
            <a:spLocks noGrp="1"/>
          </p:cNvSpPr>
          <p:nvPr>
            <p:ph idx="1"/>
          </p:nvPr>
        </p:nvSpPr>
        <p:spPr/>
        <p:txBody>
          <a:bodyPr>
            <a:normAutofit fontScale="92500" lnSpcReduction="20000"/>
          </a:bodyPr>
          <a:lstStyle/>
          <a:p>
            <a:pPr marL="0" indent="0">
              <a:buNone/>
            </a:pPr>
            <a:r>
              <a:rPr lang="ru-RU" dirty="0"/>
              <a:t>«Жертвы насильственного экстремизма – это не обязательно социально-экономически-уязвимые представители </a:t>
            </a:r>
            <a:r>
              <a:rPr lang="ru-RU" dirty="0" smtClean="0"/>
              <a:t>молодежи, </a:t>
            </a:r>
            <a:r>
              <a:rPr lang="ru-RU" dirty="0"/>
              <a:t>они могут быть и образованными, обеспеченными или самодостаточными членами общества. К причинам потенциальной </a:t>
            </a:r>
            <a:r>
              <a:rPr lang="ru-RU" dirty="0" err="1"/>
              <a:t>радикализации</a:t>
            </a:r>
            <a:r>
              <a:rPr lang="ru-RU" dirty="0"/>
              <a:t> были отнесены, например, неприятие светских взглядов и светского </a:t>
            </a:r>
            <a:r>
              <a:rPr lang="ru-RU" dirty="0" smtClean="0"/>
              <a:t>управления, </a:t>
            </a:r>
            <a:r>
              <a:rPr lang="ru-RU" dirty="0"/>
              <a:t>политические разочарования, недоверие к правоохранительным органам, поскольку те, кто борется с терроризмом, «выполняют приказы неверных»</a:t>
            </a:r>
          </a:p>
        </p:txBody>
      </p:sp>
    </p:spTree>
    <p:extLst>
      <p:ext uri="{BB962C8B-B14F-4D97-AF65-F5344CB8AC3E}">
        <p14:creationId xmlns:p14="http://schemas.microsoft.com/office/powerpoint/2010/main" val="1745080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type="body" idx="1"/>
          </p:nvPr>
        </p:nvSpPr>
        <p:spPr>
          <a:xfrm>
            <a:off x="457200" y="2286000"/>
            <a:ext cx="8229600" cy="3840163"/>
          </a:xfrm>
        </p:spPr>
        <p:txBody>
          <a:bodyPr/>
          <a:lstStyle/>
          <a:p>
            <a:pPr algn="ctr">
              <a:buFontTx/>
              <a:buNone/>
            </a:pPr>
            <a:r>
              <a:rPr lang="ru-RU" sz="4000" b="1" i="1" smtClean="0">
                <a:solidFill>
                  <a:srgbClr val="000066"/>
                </a:solidFill>
                <a:latin typeface="Book Antiqua" pitchFamily="18" charset="0"/>
              </a:rPr>
              <a:t>Спасибо за внимание!</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457200"/>
            <a:ext cx="7488832" cy="1143000"/>
          </a:xfrm>
        </p:spPr>
        <p:txBody>
          <a:bodyPr>
            <a:noAutofit/>
          </a:bodyPr>
          <a:lstStyle/>
          <a:p>
            <a:r>
              <a:rPr lang="ru-RU" sz="2800" b="1" dirty="0" smtClean="0">
                <a:solidFill>
                  <a:srgbClr val="0070C0"/>
                </a:solidFill>
              </a:rPr>
              <a:t>Особенности исследования: </a:t>
            </a:r>
            <a:endParaRPr lang="ru-RU" sz="2800" b="1" dirty="0">
              <a:solidFill>
                <a:srgbClr val="0070C0"/>
              </a:solidFill>
            </a:endParaRPr>
          </a:p>
        </p:txBody>
      </p:sp>
      <p:sp>
        <p:nvSpPr>
          <p:cNvPr id="3" name="Объект 2"/>
          <p:cNvSpPr>
            <a:spLocks noGrp="1"/>
          </p:cNvSpPr>
          <p:nvPr>
            <p:ph idx="1"/>
          </p:nvPr>
        </p:nvSpPr>
        <p:spPr>
          <a:xfrm>
            <a:off x="179512" y="1600200"/>
            <a:ext cx="8784976" cy="5257800"/>
          </a:xfrm>
        </p:spPr>
        <p:txBody>
          <a:bodyPr>
            <a:normAutofit/>
          </a:bodyPr>
          <a:lstStyle/>
          <a:p>
            <a:r>
              <a:rPr lang="ru-RU" dirty="0" smtClean="0"/>
              <a:t>Это не </a:t>
            </a:r>
            <a:r>
              <a:rPr lang="ru-RU" dirty="0"/>
              <a:t>очередное новое исследование по вопросам </a:t>
            </a:r>
            <a:r>
              <a:rPr lang="ru-RU" dirty="0" err="1"/>
              <a:t>радикализации</a:t>
            </a:r>
            <a:r>
              <a:rPr lang="ru-RU" dirty="0"/>
              <a:t> с собственной гипотезой и </a:t>
            </a:r>
            <a:r>
              <a:rPr lang="ru-RU" dirty="0" smtClean="0"/>
              <a:t>инструментарием</a:t>
            </a:r>
          </a:p>
          <a:p>
            <a:r>
              <a:rPr lang="ru-RU" dirty="0"/>
              <a:t>С</a:t>
            </a:r>
            <a:r>
              <a:rPr lang="ru-RU" dirty="0" smtClean="0"/>
              <a:t>истематический </a:t>
            </a:r>
            <a:r>
              <a:rPr lang="ru-RU" dirty="0"/>
              <a:t>обзор </a:t>
            </a:r>
            <a:r>
              <a:rPr lang="ru-RU" dirty="0" smtClean="0"/>
              <a:t>(</a:t>
            </a:r>
            <a:r>
              <a:rPr lang="ru-RU" dirty="0" err="1" smtClean="0"/>
              <a:t>Systematic</a:t>
            </a:r>
            <a:r>
              <a:rPr lang="ru-RU" dirty="0" smtClean="0"/>
              <a:t> </a:t>
            </a:r>
            <a:r>
              <a:rPr lang="ru-RU" dirty="0" err="1"/>
              <a:t>review</a:t>
            </a:r>
            <a:r>
              <a:rPr lang="ru-RU" dirty="0"/>
              <a:t>) более 40 опубликованных в мире и регионе </a:t>
            </a:r>
            <a:endParaRPr lang="ru-RU" dirty="0" smtClean="0"/>
          </a:p>
          <a:p>
            <a:r>
              <a:rPr lang="ru-RU" dirty="0" smtClean="0"/>
              <a:t>Период </a:t>
            </a:r>
            <a:r>
              <a:rPr lang="ru-RU" dirty="0"/>
              <a:t>с 2015 по 2020 год исследований и аналитических документов. </a:t>
            </a:r>
            <a:endParaRPr lang="ru-RU" sz="3000" dirty="0"/>
          </a:p>
        </p:txBody>
      </p:sp>
    </p:spTree>
    <p:extLst>
      <p:ext uri="{BB962C8B-B14F-4D97-AF65-F5344CB8AC3E}">
        <p14:creationId xmlns:p14="http://schemas.microsoft.com/office/powerpoint/2010/main" val="337151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rgbClr val="0070C0"/>
                </a:solidFill>
              </a:rPr>
              <a:t>Задачи исследования   </a:t>
            </a:r>
            <a:endParaRPr lang="ru-RU" sz="2800" b="1" dirty="0">
              <a:solidFill>
                <a:srgbClr val="0070C0"/>
              </a:solidFill>
            </a:endParaRPr>
          </a:p>
        </p:txBody>
      </p:sp>
      <p:sp>
        <p:nvSpPr>
          <p:cNvPr id="3" name="Содержимое 2"/>
          <p:cNvSpPr>
            <a:spLocks noGrp="1"/>
          </p:cNvSpPr>
          <p:nvPr>
            <p:ph sz="quarter" idx="1"/>
          </p:nvPr>
        </p:nvSpPr>
        <p:spPr>
          <a:xfrm>
            <a:off x="395536" y="1417638"/>
            <a:ext cx="8352928" cy="4963690"/>
          </a:xfrm>
        </p:spPr>
        <p:txBody>
          <a:bodyPr>
            <a:normAutofit/>
          </a:bodyPr>
          <a:lstStyle/>
          <a:p>
            <a:r>
              <a:rPr lang="ru-RU" dirty="0" smtClean="0"/>
              <a:t>Выявление </a:t>
            </a:r>
            <a:r>
              <a:rPr lang="ru-RU" dirty="0"/>
              <a:t>причин </a:t>
            </a:r>
            <a:r>
              <a:rPr lang="ru-RU" dirty="0" err="1" smtClean="0"/>
              <a:t>радикализации</a:t>
            </a:r>
            <a:r>
              <a:rPr lang="ru-RU" dirty="0" smtClean="0"/>
              <a:t>;</a:t>
            </a:r>
          </a:p>
          <a:p>
            <a:r>
              <a:rPr lang="ru-RU" dirty="0" smtClean="0"/>
              <a:t>Определение </a:t>
            </a:r>
            <a:r>
              <a:rPr lang="ru-RU" dirty="0"/>
              <a:t>наиболее уязвимых групп молодежи, в том числе - девушек, потенциально подверженных большему риску попадания под влияние радикальных </a:t>
            </a:r>
            <a:r>
              <a:rPr lang="ru-RU" dirty="0" smtClean="0"/>
              <a:t>течений;</a:t>
            </a:r>
          </a:p>
          <a:p>
            <a:r>
              <a:rPr lang="ru-RU" dirty="0" smtClean="0"/>
              <a:t>Поиск </a:t>
            </a:r>
            <a:r>
              <a:rPr lang="ru-RU" dirty="0"/>
              <a:t>эффективных моделей повышения устойчивости обществ к вызовам </a:t>
            </a:r>
            <a:r>
              <a:rPr lang="ru-RU" dirty="0" err="1"/>
              <a:t>радикализации</a:t>
            </a:r>
            <a:r>
              <a:rPr lang="ru-RU" dirty="0"/>
              <a:t> и экстремизма. </a:t>
            </a:r>
          </a:p>
          <a:p>
            <a:endParaRPr lang="ru-RU" dirty="0" smtClean="0">
              <a:solidFill>
                <a:srgbClr val="002060"/>
              </a:solidFill>
            </a:endParaRPr>
          </a:p>
        </p:txBody>
      </p:sp>
    </p:spTree>
    <p:extLst>
      <p:ext uri="{BB962C8B-B14F-4D97-AF65-F5344CB8AC3E}">
        <p14:creationId xmlns:p14="http://schemas.microsoft.com/office/powerpoint/2010/main" val="3363653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a:solidFill>
                  <a:srgbClr val="0070C0"/>
                </a:solidFill>
              </a:rPr>
              <a:t>Бенедикт Андерсен. </a:t>
            </a:r>
            <a:r>
              <a:rPr lang="ru-RU" sz="3600" b="1" dirty="0" smtClean="0">
                <a:solidFill>
                  <a:srgbClr val="0070C0"/>
                </a:solidFill>
              </a:rPr>
              <a:t/>
            </a:r>
            <a:br>
              <a:rPr lang="ru-RU" sz="3600" b="1" dirty="0" smtClean="0">
                <a:solidFill>
                  <a:srgbClr val="0070C0"/>
                </a:solidFill>
              </a:rPr>
            </a:br>
            <a:r>
              <a:rPr lang="ru-RU" sz="3600" b="1" dirty="0" smtClean="0">
                <a:solidFill>
                  <a:srgbClr val="0070C0"/>
                </a:solidFill>
              </a:rPr>
              <a:t>«</a:t>
            </a:r>
            <a:r>
              <a:rPr lang="ru-RU" sz="3600" b="1" dirty="0">
                <a:solidFill>
                  <a:srgbClr val="0070C0"/>
                </a:solidFill>
              </a:rPr>
              <a:t>Воображаемые сообщества» </a:t>
            </a:r>
          </a:p>
        </p:txBody>
      </p:sp>
      <p:sp>
        <p:nvSpPr>
          <p:cNvPr id="3" name="Объект 2"/>
          <p:cNvSpPr>
            <a:spLocks noGrp="1"/>
          </p:cNvSpPr>
          <p:nvPr>
            <p:ph idx="1"/>
          </p:nvPr>
        </p:nvSpPr>
        <p:spPr/>
        <p:txBody>
          <a:bodyPr>
            <a:normAutofit fontScale="85000" lnSpcReduction="10000"/>
          </a:bodyPr>
          <a:lstStyle/>
          <a:p>
            <a:r>
              <a:rPr lang="ru-RU" dirty="0"/>
              <a:t>«Конец эпохи национализма», который так долго пророчили, еще очень и очень далеко. Быть нацией — это самая универсальная легитимная ценность в политической жизни нашего времени</a:t>
            </a:r>
            <a:r>
              <a:rPr lang="ru-RU" dirty="0" smtClean="0"/>
              <a:t>».</a:t>
            </a:r>
          </a:p>
          <a:p>
            <a:r>
              <a:rPr lang="ru-RU" dirty="0" smtClean="0"/>
              <a:t>«</a:t>
            </a:r>
            <a:r>
              <a:rPr lang="ru-RU" dirty="0"/>
              <a:t>Особую роль при этом имеют религиозные лидеры, которые представляя собой небольшой по численности сегмент грамотных двуязычных адептов из разных языковых сообществ, выполняют объединяющие обряды, истолковывая соответствующим группам приверженцев смысл их коллективного движения»</a:t>
            </a:r>
          </a:p>
          <a:p>
            <a:endParaRPr lang="ru-RU" dirty="0"/>
          </a:p>
        </p:txBody>
      </p:sp>
    </p:spTree>
    <p:extLst>
      <p:ext uri="{BB962C8B-B14F-4D97-AF65-F5344CB8AC3E}">
        <p14:creationId xmlns:p14="http://schemas.microsoft.com/office/powerpoint/2010/main" val="1636229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a:solidFill>
                  <a:srgbClr val="0070C0"/>
                </a:solidFill>
              </a:rPr>
              <a:t>Андреас </a:t>
            </a:r>
            <a:r>
              <a:rPr lang="ru-RU" sz="3200" b="1" dirty="0" err="1" smtClean="0">
                <a:solidFill>
                  <a:srgbClr val="0070C0"/>
                </a:solidFill>
              </a:rPr>
              <a:t>Виммер</a:t>
            </a:r>
            <a:r>
              <a:rPr lang="ru-RU" sz="3200" b="1" dirty="0" smtClean="0">
                <a:solidFill>
                  <a:srgbClr val="0070C0"/>
                </a:solidFill>
              </a:rPr>
              <a:t> </a:t>
            </a:r>
            <a:br>
              <a:rPr lang="ru-RU" sz="3200" b="1" dirty="0" smtClean="0">
                <a:solidFill>
                  <a:srgbClr val="0070C0"/>
                </a:solidFill>
              </a:rPr>
            </a:br>
            <a:r>
              <a:rPr lang="ru-RU" sz="3200" b="1" dirty="0" smtClean="0">
                <a:solidFill>
                  <a:srgbClr val="0070C0"/>
                </a:solidFill>
              </a:rPr>
              <a:t>«</a:t>
            </a:r>
            <a:r>
              <a:rPr lang="ru-RU" sz="3200" b="1" dirty="0">
                <a:solidFill>
                  <a:srgbClr val="0070C0"/>
                </a:solidFill>
              </a:rPr>
              <a:t>Национальное строительство»</a:t>
            </a:r>
          </a:p>
        </p:txBody>
      </p:sp>
      <p:sp>
        <p:nvSpPr>
          <p:cNvPr id="3" name="Объект 2"/>
          <p:cNvSpPr>
            <a:spLocks noGrp="1"/>
          </p:cNvSpPr>
          <p:nvPr>
            <p:ph idx="1"/>
          </p:nvPr>
        </p:nvSpPr>
        <p:spPr/>
        <p:txBody>
          <a:bodyPr>
            <a:normAutofit fontScale="85000" lnSpcReduction="20000"/>
          </a:bodyPr>
          <a:lstStyle/>
          <a:p>
            <a:pPr marL="0" indent="0">
              <a:buNone/>
            </a:pPr>
            <a:r>
              <a:rPr lang="ru-RU" dirty="0"/>
              <a:t>«Почему одни страны объединяются, а другие распадаются? В основе успешного строительства гражданской нации лежит сочетание трех факторов: </a:t>
            </a:r>
            <a:endParaRPr lang="ru-RU" dirty="0" smtClean="0"/>
          </a:p>
          <a:p>
            <a:pPr>
              <a:buFontTx/>
              <a:buChar char="-"/>
            </a:pPr>
            <a:r>
              <a:rPr lang="ru-RU" dirty="0" smtClean="0"/>
              <a:t>лингвистическая </a:t>
            </a:r>
            <a:r>
              <a:rPr lang="ru-RU" dirty="0"/>
              <a:t>гомогенизация, то есть наличие общего языка, на котором происходит общественная коммуникация; </a:t>
            </a:r>
            <a:endParaRPr lang="ru-RU" dirty="0" smtClean="0"/>
          </a:p>
          <a:p>
            <a:pPr>
              <a:buFontTx/>
              <a:buChar char="-"/>
            </a:pPr>
            <a:r>
              <a:rPr lang="ru-RU" dirty="0" smtClean="0"/>
              <a:t>равный </a:t>
            </a:r>
            <a:r>
              <a:rPr lang="ru-RU" dirty="0"/>
              <a:t>доступ к государственным услугам для всех</a:t>
            </a:r>
            <a:r>
              <a:rPr lang="ru-RU" dirty="0" smtClean="0"/>
              <a:t>;</a:t>
            </a:r>
          </a:p>
          <a:p>
            <a:pPr>
              <a:buFontTx/>
              <a:buChar char="-"/>
            </a:pPr>
            <a:r>
              <a:rPr lang="ru-RU" dirty="0" smtClean="0"/>
              <a:t> </a:t>
            </a:r>
            <a:r>
              <a:rPr lang="ru-RU" dirty="0"/>
              <a:t>наличие альянсов организаций гражданского общества, пересекающих территорию, и формирующихся не по этническому признаку, которые на самом низовом уровне «скрепляют» нацию».</a:t>
            </a:r>
          </a:p>
          <a:p>
            <a:endParaRPr lang="ru-RU" dirty="0"/>
          </a:p>
        </p:txBody>
      </p:sp>
    </p:spTree>
    <p:extLst>
      <p:ext uri="{BB962C8B-B14F-4D97-AF65-F5344CB8AC3E}">
        <p14:creationId xmlns:p14="http://schemas.microsoft.com/office/powerpoint/2010/main" val="2700693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i="1" dirty="0" smtClean="0"/>
              <a:t/>
            </a:r>
            <a:br>
              <a:rPr lang="ru-RU" sz="2700" i="1" dirty="0" smtClean="0"/>
            </a:br>
            <a:r>
              <a:rPr lang="ru-RU" sz="2700" i="1" dirty="0" smtClean="0"/>
              <a:t/>
            </a:r>
            <a:br>
              <a:rPr lang="ru-RU" sz="2700" i="1" dirty="0" smtClean="0"/>
            </a:br>
            <a:r>
              <a:rPr lang="ru-RU" sz="2700" b="1" dirty="0" smtClean="0">
                <a:solidFill>
                  <a:srgbClr val="0070C0"/>
                </a:solidFill>
              </a:rPr>
              <a:t>Набиев </a:t>
            </a:r>
            <a:r>
              <a:rPr lang="ru-RU" sz="2700" b="1" dirty="0">
                <a:solidFill>
                  <a:srgbClr val="0070C0"/>
                </a:solidFill>
              </a:rPr>
              <a:t>Р.А., Шакиров И.Я. </a:t>
            </a:r>
            <a:r>
              <a:rPr lang="ru-RU" sz="2700" b="1" dirty="0" smtClean="0">
                <a:solidFill>
                  <a:srgbClr val="0070C0"/>
                </a:solidFill>
              </a:rPr>
              <a:t/>
            </a:r>
            <a:br>
              <a:rPr lang="ru-RU" sz="2700" b="1" dirty="0" smtClean="0">
                <a:solidFill>
                  <a:srgbClr val="0070C0"/>
                </a:solidFill>
              </a:rPr>
            </a:br>
            <a:r>
              <a:rPr lang="ru-RU" sz="2700" b="1" dirty="0" smtClean="0">
                <a:solidFill>
                  <a:srgbClr val="0070C0"/>
                </a:solidFill>
              </a:rPr>
              <a:t>«</a:t>
            </a:r>
            <a:r>
              <a:rPr lang="ru-RU" sz="2700" b="1" dirty="0">
                <a:solidFill>
                  <a:srgbClr val="0070C0"/>
                </a:solidFill>
              </a:rPr>
              <a:t>Ареалы активизации исламских </a:t>
            </a:r>
            <a:r>
              <a:rPr lang="ru-RU" sz="2700" b="1" dirty="0" err="1">
                <a:solidFill>
                  <a:srgbClr val="0070C0"/>
                </a:solidFill>
              </a:rPr>
              <a:t>фундаменталистских</a:t>
            </a:r>
            <a:r>
              <a:rPr lang="ru-RU" sz="2700" b="1" dirty="0">
                <a:solidFill>
                  <a:srgbClr val="0070C0"/>
                </a:solidFill>
              </a:rPr>
              <a:t> течений в постсоветских среднеазиатских государствах»</a:t>
            </a:r>
            <a:r>
              <a:rPr lang="ru-RU" sz="2700" dirty="0">
                <a:solidFill>
                  <a:srgbClr val="0070C0"/>
                </a:solidFill>
              </a:rPr>
              <a:t/>
            </a:r>
            <a:br>
              <a:rPr lang="ru-RU" sz="2700" dirty="0">
                <a:solidFill>
                  <a:srgbClr val="0070C0"/>
                </a:solidFill>
              </a:rPr>
            </a:br>
            <a:endParaRPr lang="ru-RU" b="1" dirty="0">
              <a:solidFill>
                <a:srgbClr val="0070C0"/>
              </a:solidFill>
            </a:endParaRPr>
          </a:p>
        </p:txBody>
      </p:sp>
      <p:sp>
        <p:nvSpPr>
          <p:cNvPr id="3" name="Объект 2"/>
          <p:cNvSpPr>
            <a:spLocks noGrp="1"/>
          </p:cNvSpPr>
          <p:nvPr>
            <p:ph idx="1"/>
          </p:nvPr>
        </p:nvSpPr>
        <p:spPr/>
        <p:txBody>
          <a:bodyPr>
            <a:normAutofit/>
          </a:bodyPr>
          <a:lstStyle/>
          <a:p>
            <a:pPr marL="0" indent="0">
              <a:buNone/>
            </a:pPr>
            <a:endParaRPr lang="ru-RU" i="1" dirty="0" smtClean="0"/>
          </a:p>
          <a:p>
            <a:pPr marL="0" indent="0">
              <a:buNone/>
            </a:pPr>
            <a:r>
              <a:rPr lang="ru-RU" dirty="0" smtClean="0"/>
              <a:t>«</a:t>
            </a:r>
            <a:r>
              <a:rPr lang="ru-RU" dirty="0"/>
              <a:t>Регион, и без того имеющий высокий конфликтный потенциал ввиду нерешенных межгосударственных, межэтнических вопросов, является очагом роста радикальных религиозных </a:t>
            </a:r>
            <a:r>
              <a:rPr lang="ru-RU" dirty="0" smtClean="0"/>
              <a:t>течений»</a:t>
            </a:r>
            <a:endParaRPr lang="ru-RU" dirty="0"/>
          </a:p>
          <a:p>
            <a:endParaRPr lang="ru-RU" dirty="0"/>
          </a:p>
        </p:txBody>
      </p:sp>
    </p:spTree>
    <p:extLst>
      <p:ext uri="{BB962C8B-B14F-4D97-AF65-F5344CB8AC3E}">
        <p14:creationId xmlns:p14="http://schemas.microsoft.com/office/powerpoint/2010/main" val="843735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a:solidFill>
                  <a:srgbClr val="0070C0"/>
                </a:solidFill>
              </a:rPr>
              <a:t>Алексей Малашенко. Исламская экономика: есть ли шанс на развитие</a:t>
            </a:r>
          </a:p>
        </p:txBody>
      </p:sp>
      <p:sp>
        <p:nvSpPr>
          <p:cNvPr id="3" name="Объект 2"/>
          <p:cNvSpPr>
            <a:spLocks noGrp="1"/>
          </p:cNvSpPr>
          <p:nvPr>
            <p:ph idx="1"/>
          </p:nvPr>
        </p:nvSpPr>
        <p:spPr/>
        <p:txBody>
          <a:bodyPr/>
          <a:lstStyle/>
          <a:p>
            <a:pPr marL="0" indent="0">
              <a:buNone/>
            </a:pPr>
            <a:r>
              <a:rPr lang="ru-RU" dirty="0"/>
              <a:t>«Ислам — самая «обмирщённая» из мировых религий, </a:t>
            </a:r>
            <a:endParaRPr lang="ru-RU" dirty="0" smtClean="0"/>
          </a:p>
          <a:p>
            <a:pPr marL="0" indent="0">
              <a:buNone/>
            </a:pPr>
            <a:r>
              <a:rPr lang="ru-RU" dirty="0" smtClean="0"/>
              <a:t>то </a:t>
            </a:r>
            <a:r>
              <a:rPr lang="ru-RU" dirty="0"/>
              <a:t>есть более прочих обращённая на решение мирских вопросов, в том числе политических и экономических. </a:t>
            </a:r>
            <a:endParaRPr lang="ru-RU" dirty="0" smtClean="0"/>
          </a:p>
          <a:p>
            <a:pPr marL="0" indent="0">
              <a:buNone/>
            </a:pPr>
            <a:r>
              <a:rPr lang="ru-RU" dirty="0" smtClean="0"/>
              <a:t>Иногда </a:t>
            </a:r>
            <a:r>
              <a:rPr lang="ru-RU" dirty="0"/>
              <a:t>ислам называют «тотальной религией», а мусульмане считают его «образом жизни». </a:t>
            </a:r>
          </a:p>
        </p:txBody>
      </p:sp>
    </p:spTree>
    <p:extLst>
      <p:ext uri="{BB962C8B-B14F-4D97-AF65-F5344CB8AC3E}">
        <p14:creationId xmlns:p14="http://schemas.microsoft.com/office/powerpoint/2010/main" val="2328643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err="1">
                <a:solidFill>
                  <a:srgbClr val="0070C0"/>
                </a:solidFill>
              </a:rPr>
              <a:t>Ноа</a:t>
            </a:r>
            <a:r>
              <a:rPr lang="ru-RU" sz="2800" b="1" dirty="0">
                <a:solidFill>
                  <a:srgbClr val="0070C0"/>
                </a:solidFill>
              </a:rPr>
              <a:t> </a:t>
            </a:r>
            <a:r>
              <a:rPr lang="ru-RU" sz="2800" b="1" dirty="0" err="1">
                <a:solidFill>
                  <a:srgbClr val="0070C0"/>
                </a:solidFill>
              </a:rPr>
              <a:t>Такер</a:t>
            </a:r>
            <a:r>
              <a:rPr lang="ru-RU" sz="2800" b="1" dirty="0">
                <a:solidFill>
                  <a:srgbClr val="0070C0"/>
                </a:solidFill>
              </a:rPr>
              <a:t>. «Длинная дорога во множественные общества и светские государства»</a:t>
            </a:r>
          </a:p>
        </p:txBody>
      </p:sp>
      <p:sp>
        <p:nvSpPr>
          <p:cNvPr id="3" name="Объект 2"/>
          <p:cNvSpPr>
            <a:spLocks noGrp="1"/>
          </p:cNvSpPr>
          <p:nvPr>
            <p:ph idx="1"/>
          </p:nvPr>
        </p:nvSpPr>
        <p:spPr/>
        <p:txBody>
          <a:bodyPr>
            <a:normAutofit fontScale="85000" lnSpcReduction="20000"/>
          </a:bodyPr>
          <a:lstStyle/>
          <a:p>
            <a:r>
              <a:rPr lang="ru-RU" dirty="0"/>
              <a:t>«Два фактора влияют: «Тебя не хотят: ты не принадлежишь своей родине, твое правительство не заботится о тебе, и ты никому не нужен. Но мы хотим тебя; если ты присоединишься к нам, ты, наконец, будешь нужным. </a:t>
            </a:r>
            <a:endParaRPr lang="ru-RU" dirty="0" smtClean="0"/>
          </a:p>
          <a:p>
            <a:r>
              <a:rPr lang="ru-RU" dirty="0" smtClean="0"/>
              <a:t>Второе </a:t>
            </a:r>
            <a:r>
              <a:rPr lang="ru-RU" dirty="0"/>
              <a:t>вытекает из первого: «ты не можешь быть «настоящим» мусульманином в своем доме» (т.е. в своей стране). Поэтому, если ты не покинешь его и продолжишь жить там, где не можешь следовать правилам своей религии, ты отправишься в ад. Только с нами вы можете быть истинным мусульманином».</a:t>
            </a:r>
          </a:p>
        </p:txBody>
      </p:sp>
    </p:spTree>
    <p:extLst>
      <p:ext uri="{BB962C8B-B14F-4D97-AF65-F5344CB8AC3E}">
        <p14:creationId xmlns:p14="http://schemas.microsoft.com/office/powerpoint/2010/main" val="795957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i="1" dirty="0" smtClean="0">
                <a:solidFill>
                  <a:srgbClr val="C00000"/>
                </a:solidFill>
              </a:rPr>
              <a:t/>
            </a:r>
            <a:br>
              <a:rPr lang="ru-RU" sz="2800" b="1" i="1" dirty="0" smtClean="0">
                <a:solidFill>
                  <a:srgbClr val="C00000"/>
                </a:solidFill>
              </a:rPr>
            </a:br>
            <a:r>
              <a:rPr lang="ru-RU" sz="2800" b="1" dirty="0" err="1" smtClean="0">
                <a:solidFill>
                  <a:srgbClr val="0070C0"/>
                </a:solidFill>
              </a:rPr>
              <a:t>Татяна</a:t>
            </a:r>
            <a:r>
              <a:rPr lang="ru-RU" sz="2800" b="1" dirty="0" smtClean="0">
                <a:solidFill>
                  <a:srgbClr val="0070C0"/>
                </a:solidFill>
              </a:rPr>
              <a:t> </a:t>
            </a:r>
            <a:r>
              <a:rPr lang="ru-RU" sz="2800" b="1" dirty="0" err="1">
                <a:solidFill>
                  <a:srgbClr val="0070C0"/>
                </a:solidFill>
              </a:rPr>
              <a:t>Дронзина</a:t>
            </a:r>
            <a:r>
              <a:rPr lang="ru-RU" sz="2800" b="1" dirty="0">
                <a:solidFill>
                  <a:srgbClr val="0070C0"/>
                </a:solidFill>
              </a:rPr>
              <a:t>, </a:t>
            </a:r>
            <a:r>
              <a:rPr lang="ru-RU" sz="2800" b="1" dirty="0" err="1">
                <a:solidFill>
                  <a:srgbClr val="0070C0"/>
                </a:solidFill>
              </a:rPr>
              <a:t>Бакыт</a:t>
            </a:r>
            <a:r>
              <a:rPr lang="ru-RU" sz="2800" b="1" dirty="0">
                <a:solidFill>
                  <a:srgbClr val="0070C0"/>
                </a:solidFill>
              </a:rPr>
              <a:t> </a:t>
            </a:r>
            <a:r>
              <a:rPr lang="ru-RU" sz="2800" b="1" dirty="0" err="1">
                <a:solidFill>
                  <a:srgbClr val="0070C0"/>
                </a:solidFill>
              </a:rPr>
              <a:t>Дубанаев</a:t>
            </a:r>
            <a:r>
              <a:rPr lang="ru-RU" sz="2800" b="1" dirty="0">
                <a:solidFill>
                  <a:srgbClr val="0070C0"/>
                </a:solidFill>
              </a:rPr>
              <a:t>. «</a:t>
            </a:r>
            <a:r>
              <a:rPr lang="ru-RU" sz="2800" b="1" dirty="0" err="1">
                <a:solidFill>
                  <a:srgbClr val="0070C0"/>
                </a:solidFill>
              </a:rPr>
              <a:t>Кыргызстанские</a:t>
            </a:r>
            <a:r>
              <a:rPr lang="ru-RU" sz="2800" b="1" dirty="0">
                <a:solidFill>
                  <a:srgbClr val="0070C0"/>
                </a:solidFill>
              </a:rPr>
              <a:t> боевики в зарубежных террористических организациях»</a:t>
            </a:r>
            <a:br>
              <a:rPr lang="ru-RU" sz="2800" b="1" dirty="0">
                <a:solidFill>
                  <a:srgbClr val="0070C0"/>
                </a:solidFill>
              </a:rPr>
            </a:br>
            <a:endParaRPr lang="ru-RU" sz="2800" b="1" dirty="0">
              <a:solidFill>
                <a:srgbClr val="0070C0"/>
              </a:solidFill>
            </a:endParaRPr>
          </a:p>
        </p:txBody>
      </p:sp>
      <p:sp>
        <p:nvSpPr>
          <p:cNvPr id="3" name="Объект 2"/>
          <p:cNvSpPr>
            <a:spLocks noGrp="1"/>
          </p:cNvSpPr>
          <p:nvPr>
            <p:ph idx="1"/>
          </p:nvPr>
        </p:nvSpPr>
        <p:spPr/>
        <p:txBody>
          <a:bodyPr>
            <a:normAutofit fontScale="77500" lnSpcReduction="20000"/>
          </a:bodyPr>
          <a:lstStyle/>
          <a:p>
            <a:pPr marL="0" indent="0">
              <a:buNone/>
            </a:pPr>
            <a:r>
              <a:rPr lang="ru-RU" dirty="0"/>
              <a:t>«Этот слой мотивации связан с тем, что мы называем "убожество местной жизни". Значительная часть боевиков и их жен не знают, как может функционировать общество с налаженными социальными услугами, разумным проведением свободного времени и досуга. Им знакома только средняя школа, затем работа и </a:t>
            </a:r>
            <a:r>
              <a:rPr lang="ru-RU" dirty="0" err="1"/>
              <a:t>мигрантская</a:t>
            </a:r>
            <a:r>
              <a:rPr lang="ru-RU" dirty="0"/>
              <a:t> жизнь в России, со всеми ее лишениями и трудностями. В какой-то момент у них появляется желание разорвать узкий кругозор повседневной жизни, повидать мир и куда-то поехать, поучаствовать в авантюре, которая сделает с жизнь интересной и волнующей. Не на последнем месте, многими руководила романтика и возможность реализовать себя».</a:t>
            </a:r>
          </a:p>
          <a:p>
            <a:pPr marL="0" indent="0">
              <a:buNone/>
            </a:pPr>
            <a:endParaRPr lang="ru-RU" dirty="0"/>
          </a:p>
        </p:txBody>
      </p:sp>
    </p:spTree>
    <p:extLst>
      <p:ext uri="{BB962C8B-B14F-4D97-AF65-F5344CB8AC3E}">
        <p14:creationId xmlns:p14="http://schemas.microsoft.com/office/powerpoint/2010/main" val="88061242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1763</TotalTime>
  <Words>622</Words>
  <Application>Microsoft Office PowerPoint</Application>
  <PresentationFormat>Экран (4:3)</PresentationFormat>
  <Paragraphs>36</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Book Antiqua</vt:lpstr>
      <vt:lpstr>Calibri</vt:lpstr>
      <vt:lpstr>Тема Office</vt:lpstr>
      <vt:lpstr>  </vt:lpstr>
      <vt:lpstr>Особенности исследования: </vt:lpstr>
      <vt:lpstr>Задачи исследования   </vt:lpstr>
      <vt:lpstr>Бенедикт Андерсен.  «Воображаемые сообщества» </vt:lpstr>
      <vt:lpstr>Андреас Виммер  «Национальное строительство»</vt:lpstr>
      <vt:lpstr>  Набиев Р.А., Шакиров И.Я.  «Ареалы активизации исламских фундаменталистских течений в постсоветских среднеазиатских государствах» </vt:lpstr>
      <vt:lpstr>Алексей Малашенко. Исламская экономика: есть ли шанс на развитие</vt:lpstr>
      <vt:lpstr>Ноа Такер. «Длинная дорога во множественные общества и светские государства»</vt:lpstr>
      <vt:lpstr> Татяна Дронзина, Бакыт Дубанаев. «Кыргызстанские боевики в зарубежных террористических организациях» </vt:lpstr>
      <vt:lpstr>Инна Сикорская. «Смыслы, образы и медиаканалы, способствующие радикализации молодежи Кыргызстана»</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Анна Кириленко</dc:creator>
  <cp:lastModifiedBy>admin</cp:lastModifiedBy>
  <cp:revision>202</cp:revision>
  <dcterms:modified xsi:type="dcterms:W3CDTF">2021-10-19T10:53:37Z</dcterms:modified>
</cp:coreProperties>
</file>