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602" r:id="rId2"/>
    <p:sldId id="529" r:id="rId3"/>
    <p:sldId id="449" r:id="rId4"/>
    <p:sldId id="634" r:id="rId5"/>
    <p:sldId id="635" r:id="rId6"/>
    <p:sldId id="636" r:id="rId7"/>
    <p:sldId id="637" r:id="rId8"/>
    <p:sldId id="638" r:id="rId9"/>
    <p:sldId id="639" r:id="rId10"/>
    <p:sldId id="640" r:id="rId11"/>
    <p:sldId id="641" r:id="rId12"/>
    <p:sldId id="642" r:id="rId13"/>
    <p:sldId id="644" r:id="rId14"/>
    <p:sldId id="643" r:id="rId15"/>
    <p:sldId id="645" r:id="rId16"/>
    <p:sldId id="646" r:id="rId17"/>
    <p:sldId id="647" r:id="rId18"/>
    <p:sldId id="648" r:id="rId19"/>
    <p:sldId id="650" r:id="rId20"/>
    <p:sldId id="649" r:id="rId21"/>
    <p:sldId id="651" r:id="rId22"/>
    <p:sldId id="652" r:id="rId23"/>
    <p:sldId id="653" r:id="rId24"/>
    <p:sldId id="655" r:id="rId25"/>
    <p:sldId id="654" r:id="rId26"/>
    <p:sldId id="656" r:id="rId27"/>
    <p:sldId id="657" r:id="rId28"/>
    <p:sldId id="659" r:id="rId29"/>
    <p:sldId id="658" r:id="rId30"/>
    <p:sldId id="660" r:id="rId31"/>
    <p:sldId id="661" r:id="rId32"/>
    <p:sldId id="662" r:id="rId33"/>
    <p:sldId id="663" r:id="rId34"/>
    <p:sldId id="664" r:id="rId35"/>
    <p:sldId id="665" r:id="rId36"/>
    <p:sldId id="666" r:id="rId37"/>
    <p:sldId id="667" r:id="rId38"/>
    <p:sldId id="668" r:id="rId39"/>
    <p:sldId id="669" r:id="rId40"/>
    <p:sldId id="670" r:id="rId41"/>
    <p:sldId id="672" r:id="rId42"/>
    <p:sldId id="671" r:id="rId43"/>
    <p:sldId id="673" r:id="rId44"/>
    <p:sldId id="674" r:id="rId45"/>
    <p:sldId id="675" r:id="rId46"/>
    <p:sldId id="676" r:id="rId47"/>
    <p:sldId id="677" r:id="rId48"/>
    <p:sldId id="678" r:id="rId49"/>
    <p:sldId id="679" r:id="rId50"/>
    <p:sldId id="680" r:id="rId51"/>
    <p:sldId id="682" r:id="rId52"/>
    <p:sldId id="681" r:id="rId53"/>
    <p:sldId id="683" r:id="rId54"/>
    <p:sldId id="684" r:id="rId55"/>
    <p:sldId id="685" r:id="rId56"/>
    <p:sldId id="686" r:id="rId57"/>
    <p:sldId id="687" r:id="rId58"/>
    <p:sldId id="688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37567-EB85-4FC4-AB29-2959E4F0567E}" type="datetimeFigureOut">
              <a:rPr lang="ru-RU" smtClean="0"/>
              <a:t>14.02.2022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EC57F-704F-48EE-B4DF-33B2FCA46F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117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4510D-2200-466D-8DDA-0B95C26395CD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F63FB-C05E-418A-AF08-450EF41B76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270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920880" cy="309634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844825"/>
            <a:ext cx="7416824" cy="451405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Полевое исследование </a:t>
            </a:r>
            <a:endParaRPr lang="ru-RU" sz="2400" b="1" dirty="0" smtClean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</a:pPr>
            <a:r>
              <a:rPr lang="ru-RU" sz="2400" b="1" dirty="0">
                <a:solidFill>
                  <a:schemeClr val="tx2"/>
                </a:solidFill>
              </a:rPr>
              <a:t>«Выявление проблем и потребностей </a:t>
            </a:r>
          </a:p>
          <a:p>
            <a:pPr>
              <a:spcBef>
                <a:spcPts val="0"/>
              </a:spcBef>
            </a:pPr>
            <a:r>
              <a:rPr lang="ru-RU" sz="2400" b="1" dirty="0">
                <a:solidFill>
                  <a:schemeClr val="tx2"/>
                </a:solidFill>
              </a:rPr>
              <a:t>молодежи приграничных районов Ферганской долины </a:t>
            </a:r>
            <a:r>
              <a:rPr lang="ru-RU" sz="2400" b="1" dirty="0" smtClean="0">
                <a:solidFill>
                  <a:schemeClr val="tx2"/>
                </a:solidFill>
              </a:rPr>
              <a:t>для </a:t>
            </a:r>
            <a:r>
              <a:rPr lang="ru-RU" sz="2400" b="1" dirty="0">
                <a:solidFill>
                  <a:schemeClr val="tx2"/>
                </a:solidFill>
              </a:rPr>
              <a:t>разработки </a:t>
            </a:r>
            <a:r>
              <a:rPr lang="ru-RU" sz="2400" b="1" dirty="0" err="1">
                <a:solidFill>
                  <a:schemeClr val="tx2"/>
                </a:solidFill>
              </a:rPr>
              <a:t>медиастратегии</a:t>
            </a:r>
            <a:r>
              <a:rPr lang="ru-RU" sz="2400" b="1" dirty="0">
                <a:solidFill>
                  <a:schemeClr val="tx2"/>
                </a:solidFill>
              </a:rPr>
              <a:t> по предотвращению </a:t>
            </a:r>
            <a:r>
              <a:rPr lang="ru-RU" sz="2400" b="1" dirty="0" err="1" smtClean="0">
                <a:solidFill>
                  <a:schemeClr val="tx2"/>
                </a:solidFill>
              </a:rPr>
              <a:t>радикализации</a:t>
            </a:r>
            <a:r>
              <a:rPr lang="ru-RU" sz="2400" b="1" dirty="0" smtClean="0">
                <a:solidFill>
                  <a:schemeClr val="tx2"/>
                </a:solidFill>
              </a:rPr>
              <a:t>»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Краткие итоги по КР </a:t>
            </a:r>
            <a:endParaRPr lang="ru-RU" sz="2400" b="1" dirty="0">
              <a:solidFill>
                <a:schemeClr val="tx2"/>
              </a:solidFill>
            </a:endParaRPr>
          </a:p>
          <a:p>
            <a:pPr algn="r"/>
            <a:r>
              <a:rPr lang="ru-RU" sz="1800" b="1" dirty="0">
                <a:solidFill>
                  <a:schemeClr val="tx2"/>
                </a:solidFill>
              </a:rPr>
              <a:t>Мира </a:t>
            </a:r>
            <a:r>
              <a:rPr lang="ru-RU" sz="1800" b="1" dirty="0" err="1">
                <a:solidFill>
                  <a:schemeClr val="tx2"/>
                </a:solidFill>
              </a:rPr>
              <a:t>Карыбаева</a:t>
            </a:r>
            <a:endParaRPr lang="ru-RU" sz="1800" b="1" dirty="0">
              <a:solidFill>
                <a:schemeClr val="tx2"/>
              </a:solidFill>
            </a:endParaRPr>
          </a:p>
          <a:p>
            <a:pPr algn="r"/>
            <a:r>
              <a:rPr lang="ru-RU" sz="1800" b="1" dirty="0" smtClean="0">
                <a:solidFill>
                  <a:schemeClr val="tx2"/>
                </a:solidFill>
              </a:rPr>
              <a:t>14 февраля </a:t>
            </a:r>
            <a:r>
              <a:rPr lang="ru-RU" sz="1800" b="1" dirty="0" smtClean="0">
                <a:solidFill>
                  <a:schemeClr val="tx2"/>
                </a:solidFill>
              </a:rPr>
              <a:t>2022 </a:t>
            </a:r>
            <a:r>
              <a:rPr lang="ru-RU" sz="1800" b="1" dirty="0">
                <a:solidFill>
                  <a:schemeClr val="tx2"/>
                </a:solidFill>
              </a:rPr>
              <a:t>года </a:t>
            </a:r>
          </a:p>
          <a:p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3" y="4437112"/>
            <a:ext cx="3096344" cy="2420888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457200"/>
            <a:ext cx="7920880" cy="163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49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 Вы проводите свое свободное время?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417638"/>
            <a:ext cx="7632848" cy="474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4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Уезжают ли люди из Вашего села навсегда?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1268760"/>
            <a:ext cx="7000853" cy="51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4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Если уезжают, то куда?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7931224" cy="481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6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Раздел 2 коммуникация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551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Доступный ли у Вас Интернет?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340769"/>
            <a:ext cx="7920880" cy="496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6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Какие основные источники информации (печатные СМИ, интернет СМИ, социальные сети, мессенджеры) используют у Вас в селе? (Возможны несколько ответов, по каждой строке)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360" y="1916832"/>
            <a:ext cx="8435280" cy="419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9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Какие </a:t>
            </a:r>
            <a:r>
              <a:rPr lang="ru-RU" sz="2800" b="1" dirty="0">
                <a:solidFill>
                  <a:srgbClr val="0070C0"/>
                </a:solidFill>
              </a:rPr>
              <a:t>мобильные операторы популярны у Вас в местности?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916832"/>
            <a:ext cx="7128792" cy="432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80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Какие основные каналы ТВ и Радио принимаются в Вашем селе?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403648"/>
            <a:ext cx="8507288" cy="504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25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Радио</a:t>
            </a:r>
            <a:r>
              <a:rPr lang="ru-RU" sz="2800" b="1" dirty="0">
                <a:solidFill>
                  <a:srgbClr val="0070C0"/>
                </a:solidFill>
              </a:rPr>
              <a:t>: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24744"/>
            <a:ext cx="822960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2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3. Трансграничные контакты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0328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57200"/>
            <a:ext cx="7488832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Раздел 1 . Жители приграничных районов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257800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715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Проживают ли Ваши родственники на сопредельной территории, за линией границы?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700808"/>
            <a:ext cx="748883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12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Проживают ли Ваши близкие друзья на сопредельной территории, за линией границы?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403648"/>
            <a:ext cx="7272807" cy="497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3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Возникают ли проблемы при контакте с жителями соседних </a:t>
            </a:r>
            <a:r>
              <a:rPr lang="ru-RU" sz="2800" b="1" dirty="0" smtClean="0">
                <a:solidFill>
                  <a:srgbClr val="0070C0"/>
                </a:solidFill>
              </a:rPr>
              <a:t>государств?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403648"/>
            <a:ext cx="7776864" cy="497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Есть </a:t>
            </a:r>
            <a:r>
              <a:rPr lang="ru-RU" sz="2800" b="1" dirty="0">
                <a:solidFill>
                  <a:srgbClr val="0070C0"/>
                </a:solidFill>
              </a:rPr>
              <a:t>ли проблемы при переходе государственной границы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7787208" cy="504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5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</a:t>
            </a:r>
            <a:r>
              <a:rPr lang="ru-RU" dirty="0" smtClean="0"/>
              <a:t>. Проблемы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757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С какими проблемами сталкиваются жители Вашего села?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8003232" cy="490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2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Когда проблемы появились?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96752"/>
            <a:ext cx="822960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Что явилось причиной возникновения проблем?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505106"/>
            <a:ext cx="7992888" cy="458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75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5.Лидеры и авторитетные </a:t>
            </a:r>
            <a:r>
              <a:rPr lang="ru-RU" dirty="0" smtClean="0"/>
              <a:t>жители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1556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Есть ли в Вашем селе авторитетные люди, кто реально влияет на разрешение проблем?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8003232" cy="512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03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В </a:t>
            </a:r>
            <a:r>
              <a:rPr lang="ru-RU" sz="2800" b="1" dirty="0">
                <a:solidFill>
                  <a:srgbClr val="0070C0"/>
                </a:solidFill>
              </a:rPr>
              <a:t>Вашем селе/городе много молодежи?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124744"/>
            <a:ext cx="836327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5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Насколько хорошо Вам живется в приграничной зоне? (один выбор).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8229600" cy="526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6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Насколько в Вашей местности крепка забота друг о друге, взаимопомощь, привязанности, совместная деятельность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403648"/>
            <a:ext cx="8280920" cy="504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9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 Вы думаете, где Вы сможете жить более комфортно, безопасно и признаваемы со стороны других?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974" y="1403648"/>
            <a:ext cx="8130473" cy="504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6</a:t>
            </a:r>
            <a:r>
              <a:rPr lang="ru-RU" dirty="0" smtClean="0"/>
              <a:t>. Идентичность </a:t>
            </a:r>
            <a:r>
              <a:rPr lang="ru-RU" dirty="0"/>
              <a:t>и жизненные перспективы</a:t>
            </a:r>
          </a:p>
        </p:txBody>
      </p:sp>
    </p:spTree>
    <p:extLst>
      <p:ext uri="{BB962C8B-B14F-4D97-AF65-F5344CB8AC3E}">
        <p14:creationId xmlns:p14="http://schemas.microsoft.com/office/powerpoint/2010/main" val="34599882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Кем Вы себя считает в первую очередь? (1 вариант ответа)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8229600" cy="545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8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Если Вы хотите уехать за границу, то как Вы поможете своей стране?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403648"/>
            <a:ext cx="8640959" cy="519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3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В каком государстве Вы хотели бы жить?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24744"/>
            <a:ext cx="836327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09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Какие праздники Вы лично празднуете?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8075239" cy="519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9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Чем вы руководствуетесь при выборе одежды?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8435280" cy="497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6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Ваше отношение к ношению бороды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196752"/>
            <a:ext cx="813690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3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За последние 10 лет население Вашего села/города увеличилось?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56792"/>
            <a:ext cx="8229600" cy="51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3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Ваше отношение к ношению платка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24744"/>
            <a:ext cx="822960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7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7. Каналы получения информации </a:t>
            </a:r>
          </a:p>
        </p:txBody>
      </p:sp>
    </p:spTree>
    <p:extLst>
      <p:ext uri="{BB962C8B-B14F-4D97-AF65-F5344CB8AC3E}">
        <p14:creationId xmlns:p14="http://schemas.microsoft.com/office/powerpoint/2010/main" val="28913686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 часто Вы обращаетесь к следующим каналам информации?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8363272" cy="519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4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 часто Вы обращаетесь к следующим каналам информации?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403648"/>
            <a:ext cx="8363272" cy="526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8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Какие ТВ каналы вы предпочитаете смотреть?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24744"/>
            <a:ext cx="8075240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55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Какие радио станции вы предпочитаете слушать?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196752"/>
            <a:ext cx="8496944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Какие печатные СМИ Вы предпочитаете читать?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68760"/>
            <a:ext cx="814724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5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Каких популярных </a:t>
            </a:r>
            <a:r>
              <a:rPr lang="ru-RU" sz="2800" b="1" dirty="0" err="1">
                <a:solidFill>
                  <a:srgbClr val="0070C0"/>
                </a:solidFill>
              </a:rPr>
              <a:t>блогеров</a:t>
            </a:r>
            <a:r>
              <a:rPr lang="ru-RU" sz="2800" b="1" dirty="0">
                <a:solidFill>
                  <a:srgbClr val="0070C0"/>
                </a:solidFill>
              </a:rPr>
              <a:t>/</a:t>
            </a:r>
            <a:r>
              <a:rPr lang="ru-RU" sz="2800" b="1" dirty="0" err="1">
                <a:solidFill>
                  <a:srgbClr val="0070C0"/>
                </a:solidFill>
              </a:rPr>
              <a:t>вайнеров</a:t>
            </a:r>
            <a:r>
              <a:rPr lang="ru-RU" sz="2800" b="1" dirty="0">
                <a:solidFill>
                  <a:srgbClr val="0070C0"/>
                </a:solidFill>
              </a:rPr>
              <a:t>/авторов в </a:t>
            </a:r>
            <a:r>
              <a:rPr lang="ru-RU" sz="2800" b="1" dirty="0" err="1">
                <a:solidFill>
                  <a:srgbClr val="0070C0"/>
                </a:solidFill>
              </a:rPr>
              <a:t>соцсетях</a:t>
            </a:r>
            <a:r>
              <a:rPr lang="ru-RU" sz="2800" b="1" dirty="0">
                <a:solidFill>
                  <a:srgbClr val="0070C0"/>
                </a:solidFill>
              </a:rPr>
              <a:t> Вы постоянно читаете или подписаны?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не много </a:t>
            </a:r>
            <a:r>
              <a:rPr lang="ru-RU" dirty="0"/>
              <a:t>11 (27.5%), по одному выбору сделали в пользу: </a:t>
            </a:r>
            <a:endParaRPr lang="ru-RU" dirty="0" smtClean="0"/>
          </a:p>
          <a:p>
            <a:r>
              <a:rPr lang="ru-RU" dirty="0" smtClean="0"/>
              <a:t>1.Dorivines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Адыл</a:t>
            </a:r>
            <a:r>
              <a:rPr lang="ru-RU" dirty="0"/>
              <a:t> </a:t>
            </a:r>
            <a:r>
              <a:rPr lang="ru-RU" dirty="0" err="1"/>
              <a:t>Акжол</a:t>
            </a:r>
            <a:r>
              <a:rPr lang="ru-RU" dirty="0"/>
              <a:t> </a:t>
            </a:r>
            <a:r>
              <a:rPr lang="ru-RU" dirty="0" err="1"/>
              <a:t>уулу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Азирет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Айгерим</a:t>
            </a:r>
            <a:r>
              <a:rPr lang="ru-RU" dirty="0"/>
              <a:t> Расул </a:t>
            </a:r>
            <a:r>
              <a:rPr lang="ru-RU" dirty="0" err="1"/>
              <a:t>кызы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dirty="0" err="1"/>
              <a:t>Айдана</a:t>
            </a:r>
            <a:r>
              <a:rPr lang="ru-RU" dirty="0"/>
              <a:t> дека, </a:t>
            </a:r>
            <a:endParaRPr lang="ru-RU" dirty="0" smtClean="0"/>
          </a:p>
          <a:p>
            <a:r>
              <a:rPr lang="ru-RU" dirty="0" smtClean="0"/>
              <a:t>6</a:t>
            </a:r>
            <a:r>
              <a:rPr lang="ru-RU" dirty="0"/>
              <a:t>. </a:t>
            </a:r>
            <a:r>
              <a:rPr lang="ru-RU" dirty="0" err="1"/>
              <a:t>Акжол</a:t>
            </a:r>
            <a:r>
              <a:rPr lang="ru-RU" dirty="0"/>
              <a:t> Махмудов, </a:t>
            </a:r>
            <a:endParaRPr lang="ru-RU" dirty="0" smtClean="0"/>
          </a:p>
          <a:p>
            <a:r>
              <a:rPr lang="ru-RU" dirty="0" smtClean="0"/>
              <a:t>7</a:t>
            </a:r>
            <a:r>
              <a:rPr lang="ru-RU" dirty="0"/>
              <a:t>. </a:t>
            </a:r>
            <a:r>
              <a:rPr lang="ru-RU" dirty="0" err="1"/>
              <a:t>Нурмагомедов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8</a:t>
            </a:r>
            <a:r>
              <a:rPr lang="ru-RU" dirty="0"/>
              <a:t>. Анжелика;  </a:t>
            </a:r>
            <a:endParaRPr lang="ru-RU" dirty="0" smtClean="0"/>
          </a:p>
          <a:p>
            <a:r>
              <a:rPr lang="ru-RU" dirty="0" smtClean="0"/>
              <a:t>9. Гасанов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10</a:t>
            </a:r>
            <a:r>
              <a:rPr lang="ru-RU" dirty="0"/>
              <a:t>. </a:t>
            </a:r>
            <a:r>
              <a:rPr lang="ru-RU" dirty="0" smtClean="0"/>
              <a:t>Настя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11</a:t>
            </a:r>
            <a:r>
              <a:rPr lang="ru-RU" dirty="0"/>
              <a:t>. </a:t>
            </a:r>
            <a:r>
              <a:rPr lang="ru-RU" dirty="0" err="1"/>
              <a:t>Чубак</a:t>
            </a:r>
            <a:r>
              <a:rPr lang="ru-RU" dirty="0"/>
              <a:t> </a:t>
            </a:r>
            <a:r>
              <a:rPr lang="ru-RU" dirty="0" err="1"/>
              <a:t>ажы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235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Какими медиа и коммуникационными платформами Интернета Вы пользуетесь Вашей местности?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403648"/>
            <a:ext cx="8856984" cy="519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6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Какими медиа и коммуникационными платформами Интернета Вы пользуетесь Вашей местности?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268760"/>
            <a:ext cx="8568952" cy="51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4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Почему так получилось?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51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45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. Как часто и как Вы реагируете на понравившийся Вам материал?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484784"/>
            <a:ext cx="8640959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. Как часто и как Вы реагируете на понравившийся Вам материал?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56792"/>
            <a:ext cx="8101661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4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. Как часто и как Вы реагируете на возмутивший Вас материал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8507288" cy="512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2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Часто </a:t>
            </a:r>
            <a:r>
              <a:rPr lang="ru-RU" sz="2800" b="1" dirty="0">
                <a:solidFill>
                  <a:srgbClr val="0070C0"/>
                </a:solidFill>
              </a:rPr>
              <a:t>Вы читаете комментарии других пользователей сети?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403648"/>
            <a:ext cx="7344816" cy="512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6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Если «Да», то с какой целью Вы читаете комментарии других пользователей сети?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8229600" cy="533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6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В каком формате Вам удобно получать информацию? (Можно три ответа)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8435280" cy="533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На каких устройствах Вы чаще всего получаете информацию?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403648"/>
            <a:ext cx="7776864" cy="497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1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Возраст респондентов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700808"/>
            <a:ext cx="7776864" cy="489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8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Пол: 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1</a:t>
            </a:r>
            <a:r>
              <a:rPr lang="ru-RU" sz="2800" b="1" dirty="0">
                <a:solidFill>
                  <a:srgbClr val="0070C0"/>
                </a:solidFill>
              </a:rPr>
              <a:t>. Мужчина – 21 (52,5%);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2. Женщина – 19 (47,5%).</a:t>
            </a: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03648"/>
            <a:ext cx="8579296" cy="519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93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За счет чего живет село/город? (Возможно несколько ответов)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363272" cy="496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41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Всего ли хватает для нормальной работы (земли, поливной воды, рабочих рук и т.д.)?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417638"/>
            <a:ext cx="7654507" cy="50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5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Всего ли хватает для жизни (питьевой воды, жилых домов, земли, пастбищ и т.д.)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417638"/>
            <a:ext cx="7920880" cy="496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6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Хватает ли работы для молодежи?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96752"/>
            <a:ext cx="822960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40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8182</TotalTime>
  <Words>607</Words>
  <Application>Microsoft Office PowerPoint</Application>
  <PresentationFormat>Экран (4:3)</PresentationFormat>
  <Paragraphs>76</Paragraphs>
  <Slides>58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1" baseType="lpstr">
      <vt:lpstr>Arial</vt:lpstr>
      <vt:lpstr>Calibri</vt:lpstr>
      <vt:lpstr>Тема Office</vt:lpstr>
      <vt:lpstr>  </vt:lpstr>
      <vt:lpstr>Раздел 1 . Жители приграничных районов</vt:lpstr>
      <vt:lpstr>В Вашем селе/городе много молодежи?</vt:lpstr>
      <vt:lpstr>За последние 10 лет население Вашего села/города увеличилось?</vt:lpstr>
      <vt:lpstr>Почему так получилось?</vt:lpstr>
      <vt:lpstr>За счет чего живет село/город? (Возможно несколько ответов)</vt:lpstr>
      <vt:lpstr>Всего ли хватает для нормальной работы (земли, поливной воды, рабочих рук и т.д.)?</vt:lpstr>
      <vt:lpstr>Всего ли хватает для жизни (питьевой воды, жилых домов, земли, пастбищ и т.д.)</vt:lpstr>
      <vt:lpstr>Хватает ли работы для молодежи?</vt:lpstr>
      <vt:lpstr>Как Вы проводите свое свободное время?</vt:lpstr>
      <vt:lpstr>Уезжают ли люди из Вашего села навсегда?</vt:lpstr>
      <vt:lpstr>Если уезжают, то куда?</vt:lpstr>
      <vt:lpstr>Раздел 2 коммуникация </vt:lpstr>
      <vt:lpstr>Доступный ли у Вас Интернет? </vt:lpstr>
      <vt:lpstr>Какие основные источники информации (печатные СМИ, интернет СМИ, социальные сети, мессенджеры) используют у Вас в селе? (Возможны несколько ответов, по каждой строке)</vt:lpstr>
      <vt:lpstr>Какие мобильные операторы популярны у Вас в местности? </vt:lpstr>
      <vt:lpstr>Какие основные каналы ТВ и Радио принимаются в Вашем селе? </vt:lpstr>
      <vt:lpstr>Радио:</vt:lpstr>
      <vt:lpstr>Презентация PowerPoint</vt:lpstr>
      <vt:lpstr>Проживают ли Ваши родственники на сопредельной территории, за линией границы?</vt:lpstr>
      <vt:lpstr>Проживают ли Ваши близкие друзья на сопредельной территории, за линией границы?</vt:lpstr>
      <vt:lpstr>Возникают ли проблемы при контакте с жителями соседних государств?</vt:lpstr>
      <vt:lpstr>Есть ли проблемы при переходе государственной границы</vt:lpstr>
      <vt:lpstr>Презентация PowerPoint</vt:lpstr>
      <vt:lpstr>С какими проблемами сталкиваются жители Вашего села?</vt:lpstr>
      <vt:lpstr>Когда проблемы появились?</vt:lpstr>
      <vt:lpstr>Что явилось причиной возникновения проблем?</vt:lpstr>
      <vt:lpstr>Презентация PowerPoint</vt:lpstr>
      <vt:lpstr>Есть ли в Вашем селе авторитетные люди, кто реально влияет на разрешение проблем?</vt:lpstr>
      <vt:lpstr>Насколько хорошо Вам живется в приграничной зоне? (один выбор). </vt:lpstr>
      <vt:lpstr>Насколько в Вашей местности крепка забота друг о друге, взаимопомощь, привязанности, совместная деятельность</vt:lpstr>
      <vt:lpstr>Как Вы думаете, где Вы сможете жить более комфортно, безопасно и признаваемы со стороны других?</vt:lpstr>
      <vt:lpstr>Презентация PowerPoint</vt:lpstr>
      <vt:lpstr>Кем Вы себя считает в первую очередь? (1 вариант ответа) </vt:lpstr>
      <vt:lpstr>Если Вы хотите уехать за границу, то как Вы поможете своей стране?</vt:lpstr>
      <vt:lpstr>В каком государстве Вы хотели бы жить?</vt:lpstr>
      <vt:lpstr>Какие праздники Вы лично празднуете? </vt:lpstr>
      <vt:lpstr>Чем вы руководствуетесь при выборе одежды? </vt:lpstr>
      <vt:lpstr>Ваше отношение к ношению бороды</vt:lpstr>
      <vt:lpstr>Ваше отношение к ношению платка</vt:lpstr>
      <vt:lpstr>Презентация PowerPoint</vt:lpstr>
      <vt:lpstr>Как часто Вы обращаетесь к следующим каналам информации?</vt:lpstr>
      <vt:lpstr>Как часто Вы обращаетесь к следующим каналам информации?</vt:lpstr>
      <vt:lpstr>Какие ТВ каналы вы предпочитаете смотреть?</vt:lpstr>
      <vt:lpstr>Какие радио станции вы предпочитаете слушать?</vt:lpstr>
      <vt:lpstr>Какие печатные СМИ Вы предпочитаете читать?</vt:lpstr>
      <vt:lpstr>Каких популярных блогеров/вайнеров/авторов в соцсетях Вы постоянно читаете или подписаны?</vt:lpstr>
      <vt:lpstr>Какими медиа и коммуникационными платформами Интернета Вы пользуетесь Вашей местности?</vt:lpstr>
      <vt:lpstr>Какими медиа и коммуникационными платформами Интернета Вы пользуетесь Вашей местности?</vt:lpstr>
      <vt:lpstr>. Как часто и как Вы реагируете на понравившийся Вам материал?</vt:lpstr>
      <vt:lpstr>. Как часто и как Вы реагируете на понравившийся Вам материал?</vt:lpstr>
      <vt:lpstr>. Как часто и как Вы реагируете на возмутивший Вас материал</vt:lpstr>
      <vt:lpstr>Часто Вы читаете комментарии других пользователей сети?</vt:lpstr>
      <vt:lpstr>Если «Да», то с какой целью Вы читаете комментарии других пользователей сети?</vt:lpstr>
      <vt:lpstr>В каком формате Вам удобно получать информацию? (Можно три ответа)</vt:lpstr>
      <vt:lpstr>На каких устройствах Вы чаще всего получаете информацию?</vt:lpstr>
      <vt:lpstr>Возраст респондентов </vt:lpstr>
      <vt:lpstr>Пол:  1. Мужчина – 21 (52,5%); 2. Женщина – 19 (47,5%).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 Кириленко</dc:creator>
  <cp:lastModifiedBy>user</cp:lastModifiedBy>
  <cp:revision>246</cp:revision>
  <dcterms:modified xsi:type="dcterms:W3CDTF">2022-02-14T11:24:26Z</dcterms:modified>
</cp:coreProperties>
</file>