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23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9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 fontScale="85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A19DB981-B59D-4559-A1A5-1123DBC75B2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11.12.22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925CE51-672D-4183-B558-395C7C9ECA1F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23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A74B2CAA-F36C-4D09-89FC-54292B876533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11.12.22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35ED7A5-AE7F-49B1-9A38-B55C570C481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hyperlink" Target="mailto:karybaeva.mira@gmail.com" TargetMode="Externa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683640" y="980640"/>
            <a:ext cx="7920360" cy="3096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br/>
            <a:br/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719640" y="2057760"/>
            <a:ext cx="7416360" cy="41342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Исследование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Факторы уязвимости и устойчивости молодежи Кыргызстана, Таджикистана, Узбекистана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к рискам радикализации и экстремизма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ru-RU" sz="2400" spc="-1" strike="noStrike">
              <a:latin typeface="Arial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5" name="Рисунок 4" descr=""/>
          <p:cNvPicPr/>
          <p:nvPr/>
        </p:nvPicPr>
        <p:blipFill>
          <a:blip r:embed="rId1"/>
          <a:stretch/>
        </p:blipFill>
        <p:spPr>
          <a:xfrm>
            <a:off x="1944000" y="4591080"/>
            <a:ext cx="4968000" cy="2032920"/>
          </a:xfrm>
          <a:prstGeom prst="rect">
            <a:avLst/>
          </a:prstGeom>
          <a:ln>
            <a:noFill/>
          </a:ln>
        </p:spPr>
      </p:pic>
      <p:pic>
        <p:nvPicPr>
          <p:cNvPr id="86" name="" descr=""/>
          <p:cNvPicPr/>
          <p:nvPr/>
        </p:nvPicPr>
        <p:blipFill>
          <a:blip r:embed="rId2"/>
          <a:stretch/>
        </p:blipFill>
        <p:spPr>
          <a:xfrm>
            <a:off x="-110520" y="159480"/>
            <a:ext cx="9143640" cy="1634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251640" y="188640"/>
            <a:ext cx="8229240" cy="633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Основные экономические показатели по 2020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07" name="Table 2"/>
          <p:cNvGraphicFramePr/>
          <p:nvPr/>
        </p:nvGraphicFramePr>
        <p:xfrm>
          <a:off x="107640" y="908640"/>
          <a:ext cx="9036000" cy="5760360"/>
        </p:xfrm>
        <a:graphic>
          <a:graphicData uri="http://schemas.openxmlformats.org/drawingml/2006/table">
            <a:tbl>
              <a:tblPr/>
              <a:tblGrid>
                <a:gridCol w="3641760"/>
                <a:gridCol w="1618200"/>
                <a:gridCol w="1887480"/>
                <a:gridCol w="1888560"/>
              </a:tblGrid>
              <a:tr h="56628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Кыргызстан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Таджикистан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Узбекистан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6628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ВВП, млрд долларов США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8.5 млрд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8.1 млрд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57,9 млрд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6628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ВВП в расчёте на 1 жителя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$1,309.4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$870.8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$1,724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6628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Сельское хозяйство в% от ВВП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12.1%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19.2%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28,1%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6628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Денежные переводы в % от ВВП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28.5%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28.6%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8,1%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631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Уровень безработицы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5.5%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2,1%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9,0%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13256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Уровень бедности по национальному определению 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20,1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27,5%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11,0%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13328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Доля населения, потребляющего менее 2100 ккал в день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6,4%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Нет данных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2,6 %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1f497d"/>
                </a:solidFill>
                <a:latin typeface="Calibri"/>
              </a:rPr>
              <a:t>Доля населения страны, живущего за национальной чертой бедности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09" name="Table 2"/>
          <p:cNvGraphicFramePr/>
          <p:nvPr/>
        </p:nvGraphicFramePr>
        <p:xfrm>
          <a:off x="179640" y="1556640"/>
          <a:ext cx="8856720" cy="4896360"/>
        </p:xfrm>
        <a:graphic>
          <a:graphicData uri="http://schemas.openxmlformats.org/drawingml/2006/table">
            <a:tbl>
              <a:tblPr/>
              <a:tblGrid>
                <a:gridCol w="1771200"/>
                <a:gridCol w="1771200"/>
                <a:gridCol w="1771200"/>
                <a:gridCol w="1771200"/>
                <a:gridCol w="1771920"/>
              </a:tblGrid>
              <a:tr h="122400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2015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2017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2018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2240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32,1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25,4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25,6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22,4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2240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31,0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30,3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27,4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22436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12,8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12,3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683640" y="18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Число зарегистрированных религиозных организаций по основным конфессиям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1" name="Table 2"/>
          <p:cNvGraphicFramePr/>
          <p:nvPr/>
        </p:nvGraphicFramePr>
        <p:xfrm>
          <a:off x="107640" y="1124640"/>
          <a:ext cx="8928720" cy="6120360"/>
        </p:xfrm>
        <a:graphic>
          <a:graphicData uri="http://schemas.openxmlformats.org/drawingml/2006/table">
            <a:tbl>
              <a:tblPr/>
              <a:tblGrid>
                <a:gridCol w="5256720"/>
                <a:gridCol w="1506600"/>
                <a:gridCol w="1088280"/>
                <a:gridCol w="1077120"/>
              </a:tblGrid>
              <a:tr h="65808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8161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  <a:tabLst>
                          <a:tab algn="ctr" pos="1144800"/>
                        </a:tabLst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Ислам (</a:t>
                      </a:r>
                      <a:r>
                        <a:rPr b="1" lang="tg-Cyrl-TJ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суннит</a:t>
                      </a: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ы-ханафиты, шииты, исмаилиты)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3 026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3 991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2 093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161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Русская православная церковь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8161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Римско-католическая церковь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161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Различные протестантские направления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348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399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Иудаизм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399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Буддизм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399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Бахаи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3992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Кришнаиты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38120"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15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Итого: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3 445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4 062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2 276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Численность учащихся средних профессиональных учебных заведений на 10 000 человек населения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3" name="Table 2"/>
          <p:cNvGraphicFramePr/>
          <p:nvPr/>
        </p:nvGraphicFramePr>
        <p:xfrm>
          <a:off x="323640" y="1417680"/>
          <a:ext cx="8640720" cy="5251320"/>
        </p:xfrm>
        <a:graphic>
          <a:graphicData uri="http://schemas.openxmlformats.org/drawingml/2006/table">
            <a:tbl>
              <a:tblPr/>
              <a:tblGrid>
                <a:gridCol w="1728000"/>
                <a:gridCol w="1728000"/>
                <a:gridCol w="1728000"/>
                <a:gridCol w="1728000"/>
                <a:gridCol w="1728720"/>
              </a:tblGrid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2015/16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2016/17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2017/18 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2018/19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155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153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474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455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356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Численность студентов высших учебных заведений на 10 000 человек населения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5" name="Table 2"/>
          <p:cNvGraphicFramePr/>
          <p:nvPr/>
        </p:nvGraphicFramePr>
        <p:xfrm>
          <a:off x="107640" y="1417680"/>
          <a:ext cx="8928720" cy="5251320"/>
        </p:xfrm>
        <a:graphic>
          <a:graphicData uri="http://schemas.openxmlformats.org/drawingml/2006/table">
            <a:tbl>
              <a:tblPr/>
              <a:tblGrid>
                <a:gridCol w="1785600"/>
                <a:gridCol w="1785600"/>
                <a:gridCol w="1785600"/>
                <a:gridCol w="1785600"/>
                <a:gridCol w="1786320"/>
              </a:tblGrid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2015/16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2016/17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2017/18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3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2018/19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КР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346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298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РТ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206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219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3129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</a:rPr>
                        <a:t>РУз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3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108</a:t>
                      </a:r>
                      <a:endParaRPr b="0" lang="ru-RU" sz="3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1f497d"/>
                </a:solidFill>
                <a:latin typeface="Calibri"/>
              </a:rPr>
              <a:t>Индекс гендерного паритета в системе образования в 2018 году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7" name="Table 2"/>
          <p:cNvGraphicFramePr/>
          <p:nvPr/>
        </p:nvGraphicFramePr>
        <p:xfrm>
          <a:off x="251640" y="1417680"/>
          <a:ext cx="8892000" cy="5323320"/>
        </p:xfrm>
        <a:graphic>
          <a:graphicData uri="http://schemas.openxmlformats.org/drawingml/2006/table">
            <a:tbl>
              <a:tblPr/>
              <a:tblGrid>
                <a:gridCol w="1420200"/>
                <a:gridCol w="2131560"/>
                <a:gridCol w="2131560"/>
                <a:gridCol w="1833120"/>
                <a:gridCol w="1375560"/>
              </a:tblGrid>
              <a:tr h="760320">
                <a:tc rowSpan="2"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1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gridSpan="4"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Соотношение численности воспитанников и учащихся по полу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2281320">
                <a:tc vMerge="1"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Дошкольные учреждения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Дневные общеобразовательные учреждения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Средние профессиональные 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учреждения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Высшие учебные учреждения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603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0,96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0,97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1,28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1,12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7603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0,81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0,93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1,64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0,57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7610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0,89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0,96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0,79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Доля молодежи от 15 до 24 лет, которая не работает, не учится и не приобретает профессиональных навыков в процентах, данные ЦУР 8.6.1. за 2018 год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9" name="Table 2"/>
          <p:cNvGraphicFramePr/>
          <p:nvPr/>
        </p:nvGraphicFramePr>
        <p:xfrm>
          <a:off x="683640" y="1917000"/>
          <a:ext cx="7704360" cy="4320000"/>
        </p:xfrm>
        <a:graphic>
          <a:graphicData uri="http://schemas.openxmlformats.org/drawingml/2006/table">
            <a:tbl>
              <a:tblPr/>
              <a:tblGrid>
                <a:gridCol w="3852000"/>
                <a:gridCol w="3852720"/>
              </a:tblGrid>
              <a:tr h="14400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1f497d"/>
                          </a:solidFill>
                          <a:latin typeface="Calibri"/>
                        </a:rPr>
                        <a:t>20,5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4400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1f497d"/>
                          </a:solidFill>
                          <a:latin typeface="Calibri"/>
                        </a:rPr>
                        <a:t>21,8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4400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ru-RU" sz="4800" spc="-1" strike="noStrike">
                          <a:solidFill>
                            <a:srgbClr val="1f497d"/>
                          </a:solidFill>
                          <a:latin typeface="Calibri"/>
                        </a:rPr>
                        <a:t>29,3</a:t>
                      </a:r>
                      <a:endParaRPr b="0" lang="ru-RU" sz="4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Статданные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51000"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Важны для проведения объективных исследований, а значит и для «политики, основанной на фактических данных»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Мало показателей, по которым можно сравнивать и давать рекомендации 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Требуется работа по стандартизации и унификации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Необходимо наладить региональное сотрудничество в ЦА по статистике в партнёрстве с  </a:t>
            </a:r>
            <a:r>
              <a:rPr b="0" lang="en-US" sz="3200" spc="-1" strike="noStrike">
                <a:solidFill>
                  <a:srgbClr val="ff0000"/>
                </a:solidFill>
                <a:latin typeface="Calibri"/>
              </a:rPr>
              <a:t>UNFPA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Разделы анализа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8000"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Исследования по идентичностям и нациестроительству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Религиозная идентичность и влияние на радикализацию молодежи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Причины и факторы радикализации молодежи в ЦА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Влияние миграции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Уязвимые группы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Ресурсы устойчивости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457200" y="274680"/>
            <a:ext cx="8229240" cy="633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30000"/>
          </a:bodyPr>
          <a:p>
            <a:pPr algn="ctr">
              <a:lnSpc>
                <a:spcPct val="100000"/>
              </a:lnSpc>
            </a:pPr>
            <a:r>
              <a:rPr b="1" lang="ru-RU" sz="3600" spc="-1" strike="noStrike">
                <a:solidFill>
                  <a:srgbClr val="1f497d"/>
                </a:solidFill>
                <a:latin typeface="Calibri"/>
              </a:rPr>
              <a:t>Дискурс о Ферганской долине</a:t>
            </a: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0000"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Ферганская долина дискурсивно помечена как нестабильный, кризисный регион, опасный в плане межконфессиональных и межэтнических столкновений.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Объективизация причин конфликта: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высокая плотность населения,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нехватка ресурсов (воды, земли, пастбищ),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наследие советского административно-территориального национального размежевания и т.д.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«Слабые государства», «грядущая катастрофа в долине»– постоянная внешняя помощь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1115640" y="457200"/>
            <a:ext cx="748836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70c0"/>
                </a:solidFill>
                <a:latin typeface="Calibri"/>
              </a:rPr>
              <a:t>Особенности исследования: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179640" y="1600200"/>
            <a:ext cx="8784720" cy="5257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Это не очередное новое исследование по вопросам радикализации с собственной гипотезой и инструментарием;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Систематический обзор (Systematic review) более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100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 опубликованных в мире и регионе исследований и аналитических документов, опубликованных с 2015 по 2020 год;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Анализ данных официальной статистики;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Анализ отражения нужд и потребностей молодежи в национальных стратегических документах. 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457200" y="0"/>
            <a:ext cx="8229240" cy="14173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br/>
            <a:r>
              <a:rPr b="1" lang="ru-RU" sz="2400" spc="-1" strike="noStrike">
                <a:solidFill>
                  <a:srgbClr val="1f497d"/>
                </a:solidFill>
                <a:latin typeface="Calibri"/>
              </a:rPr>
              <a:t>Во власти мифов. Пример 1. AQUASTAT ФАО ООН: </a:t>
            </a:r>
            <a:br/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Общий объем возобновляемых водных ресурсов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27" name="Table 2"/>
          <p:cNvGraphicFramePr/>
          <p:nvPr/>
        </p:nvGraphicFramePr>
        <p:xfrm>
          <a:off x="251640" y="1556640"/>
          <a:ext cx="8712720" cy="5112360"/>
        </p:xfrm>
        <a:graphic>
          <a:graphicData uri="http://schemas.openxmlformats.org/drawingml/2006/table">
            <a:tbl>
              <a:tblPr/>
              <a:tblGrid>
                <a:gridCol w="4356000"/>
                <a:gridCol w="4356720"/>
              </a:tblGrid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Кыргызстан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336,00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Таджикистан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095,00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Китай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051,00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06452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Чешская Республика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245,00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Испании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384,00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Франция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325,00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746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Германия 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b="0" lang="ru-RU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887,00 м3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Во власти мифов. Пример 2. </a:t>
            </a:r>
            <a:br/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Польский институт международных отношений </a:t>
            </a:r>
            <a:br/>
            <a:r>
              <a:rPr b="1" lang="ru-RU" sz="2800" spc="-1" strike="noStrike">
                <a:solidFill>
                  <a:srgbClr val="1f497d"/>
                </a:solidFill>
                <a:latin typeface="Calibri"/>
              </a:rPr>
              <a:t>1 из … стали иностранными бойцами в Сирии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29" name="Table 2"/>
          <p:cNvGraphicFramePr/>
          <p:nvPr/>
        </p:nvGraphicFramePr>
        <p:xfrm>
          <a:off x="179640" y="1417680"/>
          <a:ext cx="8964000" cy="5323320"/>
        </p:xfrm>
        <a:graphic>
          <a:graphicData uri="http://schemas.openxmlformats.org/drawingml/2006/table">
            <a:tbl>
              <a:tblPr/>
              <a:tblGrid>
                <a:gridCol w="4481640"/>
                <a:gridCol w="4482720"/>
              </a:tblGrid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Туркмен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n-US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14 400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Таджиков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40 000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Кыргызов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56 000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Узбеков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58 000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Казахов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72 000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Ливанцев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Иорданцев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5 300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Тунисцев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7 300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Сайдовской Аравии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Марокко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22 000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8262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Боснии и Герцеговине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11 700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Бельгии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23 800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328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Франции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55 200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Что делать?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Растить экспертный потенциал для «политики, основанной на фактических данных» 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Развенчивать мифы: информировать и образовывать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Сотрудничать, чаще встречаться, обмениваться опытом 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Укреплять ресурсы устойчивости и взаимодействия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482760" y="1152000"/>
            <a:ext cx="8229240" cy="5721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 algn="ctr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i="1" lang="ru-RU" sz="4000" spc="-1" strike="noStrike">
                <a:solidFill>
                  <a:srgbClr val="000066"/>
                </a:solidFill>
                <a:latin typeface="Book Antiqua"/>
              </a:rPr>
              <a:t>Спасибо за сотрудничество 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lang="ru-RU" sz="4000" spc="-1" strike="noStrike">
                <a:solidFill>
                  <a:srgbClr val="000066"/>
                </a:solidFill>
                <a:latin typeface="Book Antiqua"/>
              </a:rPr>
              <a:t>Равшану Назарову, 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lang="ru-RU" sz="4000" spc="-1" strike="noStrike">
                <a:solidFill>
                  <a:srgbClr val="000066"/>
                </a:solidFill>
                <a:latin typeface="Book Antiqua"/>
              </a:rPr>
              <a:t>Рустаму Азизи, 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lang="ru-RU" sz="4000" spc="-1" strike="noStrike">
                <a:solidFill>
                  <a:srgbClr val="000066"/>
                </a:solidFill>
                <a:latin typeface="Book Antiqua"/>
              </a:rPr>
              <a:t>Анне Кириленко, 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lang="ru-RU" sz="4000" spc="-1" strike="noStrike">
                <a:solidFill>
                  <a:srgbClr val="000066"/>
                </a:solidFill>
                <a:latin typeface="Book Antiqua"/>
              </a:rPr>
              <a:t>Ивану Фукалову 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ctr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1" i="1" lang="ru-RU" sz="4000" spc="-1" strike="noStrike">
                <a:solidFill>
                  <a:srgbClr val="000066"/>
                </a:solidFill>
                <a:latin typeface="Book Antiqua"/>
              </a:rPr>
              <a:t>Спасибо за внимание!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ctr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00ff"/>
                </a:solidFill>
                <a:uFillTx/>
                <a:latin typeface="Book Antiqua"/>
                <a:hlinkClick r:id="rId1"/>
              </a:rPr>
              <a:t>karybaeva.mira@gmail.com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 algn="ctr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-71640" y="-50760"/>
            <a:ext cx="9143640" cy="1634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70c0"/>
                </a:solidFill>
                <a:latin typeface="Calibri"/>
              </a:rPr>
              <a:t>Задачи исследования  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395640" y="1417680"/>
            <a:ext cx="8352720" cy="49633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Выявление причин радикализации;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Определение уязвимых групп молодежи, потенциально подверженных риску попадания под влияние радикальных идей;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Поиск эффективных моделей повышения устойчивости обществ к вызовам радикализации и экстремизма.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92" name="Table 2"/>
          <p:cNvGraphicFramePr/>
          <p:nvPr/>
        </p:nvGraphicFramePr>
        <p:xfrm>
          <a:off x="107640" y="116640"/>
          <a:ext cx="9036000" cy="6741000"/>
        </p:xfrm>
        <a:graphic>
          <a:graphicData uri="http://schemas.openxmlformats.org/drawingml/2006/table">
            <a:tbl>
              <a:tblPr/>
              <a:tblGrid>
                <a:gridCol w="1366200"/>
                <a:gridCol w="1507320"/>
                <a:gridCol w="1342800"/>
                <a:gridCol w="1124280"/>
                <a:gridCol w="1013400"/>
                <a:gridCol w="905040"/>
                <a:gridCol w="1776960"/>
              </a:tblGrid>
              <a:tr h="1564560"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10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Численность населения,</a:t>
                      </a:r>
                      <a:endParaRPr b="0" lang="ru-RU" sz="16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чел. 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Численность молодежи,</a:t>
                      </a:r>
                      <a:endParaRPr b="0" lang="ru-RU" sz="16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чел.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Доля молодежи%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Из них девушки %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Из них юноши %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Возраст отнесения к молодежи</a:t>
                      </a:r>
                      <a:endParaRPr b="0" lang="ru-RU" sz="1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72548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КР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256,7 тыс.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610,3 тыс.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25,7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49,1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50,9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От 14 до 28 лет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72548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РТ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9 537,6 тыс.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877,5 тыс.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30,2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49,2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50,8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От 14 до 30 лет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725480">
                <a:tc>
                  <a:txBody>
                    <a:bodyPr lIns="68400" rIns="68400" tIns="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РУз</a:t>
                      </a:r>
                      <a:endParaRPr b="0" lang="ru-RU" sz="36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  <a:r>
                        <a:rPr b="0" lang="ru-RU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905,2 тыс.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9 808 тыс.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49,2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50,8 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От 14 до 30 лет</a:t>
                      </a:r>
                      <a:endParaRPr b="0" lang="ru-RU" sz="2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2268360" y="785880"/>
            <a:ext cx="4750920" cy="1428480"/>
          </a:xfrm>
          <a:prstGeom prst="roundRect">
            <a:avLst>
              <a:gd name="adj" fmla="val 16667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800" spc="-1" strike="noStrike">
                <a:solidFill>
                  <a:srgbClr val="ffffff"/>
                </a:solidFill>
                <a:latin typeface="Calibri"/>
              </a:rPr>
              <a:t>Радикализация</a:t>
            </a:r>
            <a:endParaRPr b="0" lang="ru-RU" sz="4800" spc="-1" strike="noStrike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251640" y="2928960"/>
            <a:ext cx="3677040" cy="3524040"/>
          </a:xfrm>
          <a:prstGeom prst="roundRect">
            <a:avLst>
              <a:gd name="adj" fmla="val 16667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ffff"/>
                </a:solidFill>
                <a:latin typeface="Calibri"/>
              </a:rPr>
              <a:t>Воздействие внешних обстоятельств</a:t>
            </a:r>
            <a:endParaRPr b="0" lang="ru-RU" sz="2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Экономический фактор </a:t>
            </a:r>
            <a:endParaRPr b="0" lang="ru-RU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Исключенность из позитивной общественной жизни </a:t>
            </a:r>
            <a:endParaRPr b="0" lang="ru-RU" sz="24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социальная изоляция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4786200" y="2928960"/>
            <a:ext cx="3889800" cy="3524040"/>
          </a:xfrm>
          <a:prstGeom prst="roundRect">
            <a:avLst>
              <a:gd name="adj" fmla="val 16667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ffffff"/>
                </a:solidFill>
                <a:latin typeface="Calibri"/>
              </a:rPr>
              <a:t>Мировоззренческие основания</a:t>
            </a:r>
            <a:endParaRPr b="0" lang="ru-RU" sz="28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ценности и смыслы</a:t>
            </a:r>
            <a:endParaRPr b="0" lang="ru-RU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нравственный выбор </a:t>
            </a:r>
            <a:endParaRPr b="0" lang="ru-RU" sz="2400" spc="-1" strike="noStrike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личные психологические установки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96" name="Line 4"/>
          <p:cNvSpPr/>
          <p:nvPr/>
        </p:nvSpPr>
        <p:spPr>
          <a:xfrm>
            <a:off x="5286240" y="2214360"/>
            <a:ext cx="928800" cy="71424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Line 5"/>
          <p:cNvSpPr/>
          <p:nvPr/>
        </p:nvSpPr>
        <p:spPr>
          <a:xfrm flipH="1">
            <a:off x="2500200" y="2214360"/>
            <a:ext cx="1000080" cy="785880"/>
          </a:xfrm>
          <a:prstGeom prst="line">
            <a:avLst/>
          </a:prstGeom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0000"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Сочетание / Конфликт идентичностей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6000"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Идентичность – множественное добровольное личностное самоопределение личности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Гражданская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Этническая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Религиозная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Региональная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Гендерная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По принадлежности к какой-либо субкультуре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…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В ЦА нет НИ ОДНОГО исследования по идентичностям молодежи, хотя от  этого зависит будущее региона 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Концептуальные рамки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Бенедикт Андерсон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Ульрих Бек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Владимир Лефевр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Питирим Сорокин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Фархад Хосрохавар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Вильгельм Хайтмейер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Алекс П. Шмидт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Натан Коллар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633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4000"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Дискурс о терминах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457200" y="1052640"/>
            <a:ext cx="8229240" cy="5688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7000"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Инициатива Генерального секретаря ООН по разработке «Плана действий по предупреждению насильственного экстремизма» (2015 г.) не поддержана в ЦА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Термин, используемый в большинстве документов ООН и ОБСЕ: «насильственный экстремизм и радикализации, ведущие к терроризму»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Все термины спорны: терпимость/нетерпимость, отчуждение, ксенофобия, ультра-национализм…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В регионе ЦА нет: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-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Единого понимания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-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Глоссария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-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Экспертного пула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ff0000"/>
              </a:buClr>
              <a:buFont typeface="Arial"/>
              <a:buChar char="-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Экспертной дискуссии по терминам и содержанию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по вопросам радикализации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ru-RU" sz="3200" spc="-1" strike="noStrike">
                <a:solidFill>
                  <a:srgbClr val="ff0000"/>
                </a:solidFill>
                <a:latin typeface="Calibri"/>
              </a:rPr>
              <a:t>Следовательно, законодательство и национальные стратегии не согласованы, не используют опыт соседей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4400" spc="-1" strike="noStrike">
                <a:solidFill>
                  <a:srgbClr val="1f497d"/>
                </a:solidFill>
                <a:latin typeface="Calibri"/>
              </a:rPr>
              <a:t>Статистика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05" name="Table 2"/>
          <p:cNvGraphicFramePr/>
          <p:nvPr/>
        </p:nvGraphicFramePr>
        <p:xfrm>
          <a:off x="0" y="1451160"/>
          <a:ext cx="9143640" cy="5688360"/>
        </p:xfrm>
        <a:graphic>
          <a:graphicData uri="http://schemas.openxmlformats.org/drawingml/2006/table">
            <a:tbl>
              <a:tblPr/>
              <a:tblGrid>
                <a:gridCol w="3824280"/>
                <a:gridCol w="1500840"/>
                <a:gridCol w="1908720"/>
                <a:gridCol w="1909800"/>
              </a:tblGrid>
              <a:tr h="106524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Плотность населения, чел. на 1 кв/км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32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67,6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74,1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87740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Средняя продолжительность жизни 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мужчин 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женщин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68 лет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67,4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75,6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66 лет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63.0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69.3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72,3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69.7 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75.0 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1812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Суммарный коэффициент рождаемости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(среднее число рожденных детей на одну женщину)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2,7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116360">
                <a:tc>
                  <a:txBody>
                    <a:bodyPr lIns="68400" rIns="68400" tIns="0" bIns="0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Прирост населения, тыс. чел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1" lang="en-US" sz="24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134,0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102,1%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200,8</a:t>
                      </a:r>
                      <a:endParaRPr b="0" lang="ru-RU" sz="20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101,3 %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68400" rIns="68400" tIns="0" bIns="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597,4</a:t>
                      </a:r>
                      <a:endParaRPr b="0" lang="ru-RU" sz="24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1"/>
                        </a:spcBef>
                        <a:spcAft>
                          <a:spcPts val="201"/>
                        </a:spcAft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101.8 %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</TotalTime>
  <Application>LibreOffice/6.4.7.2$Linux_X86_64 LibreOffice_project/40$Build-2</Application>
  <Words>991</Words>
  <Paragraphs>354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Кириленко</dc:creator>
  <dc:description/>
  <dc:language>ru-RU</dc:language>
  <cp:lastModifiedBy/>
  <dcterms:modified xsi:type="dcterms:W3CDTF">2022-12-11T15:29:06Z</dcterms:modified>
  <cp:revision>222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23</vt:i4>
  </property>
</Properties>
</file>