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_rels/presentation.xml.rels" ContentType="application/vnd.openxmlformats-package.relationships+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media/image1.png" ContentType="image/png"/>
  <Override PartName="/ppt/media/image2.png" ContentType="image/png"/>
  <Override PartName="/ppt/media/image3.png" ContentType="image/png"/>
  <Override PartName="/ppt/media/image4.png" ContentType="image/png"/>
  <Override PartName="/ppt/slides/slide1.xml" ContentType="application/vnd.openxmlformats-officedocument.presentationml.slide+xml"/>
  <Override PartName="/ppt/slides/_rels/slide11.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27" name="PlaceHolder 2"/>
          <p:cNvSpPr>
            <a:spLocks noGrp="1"/>
          </p:cNvSpPr>
          <p:nvPr>
            <p:ph type="body"/>
          </p:nvPr>
        </p:nvSpPr>
        <p:spPr>
          <a:xfrm>
            <a:off x="457200" y="1600200"/>
            <a:ext cx="822924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28" name="PlaceHolder 3"/>
          <p:cNvSpPr>
            <a:spLocks noGrp="1"/>
          </p:cNvSpPr>
          <p:nvPr>
            <p:ph type="body"/>
          </p:nvPr>
        </p:nvSpPr>
        <p:spPr>
          <a:xfrm>
            <a:off x="457200" y="3964320"/>
            <a:ext cx="822924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30" name="PlaceHolder 2"/>
          <p:cNvSpPr>
            <a:spLocks noGrp="1"/>
          </p:cNvSpPr>
          <p:nvPr>
            <p:ph type="body"/>
          </p:nvPr>
        </p:nvSpPr>
        <p:spPr>
          <a:xfrm>
            <a:off x="45720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31" name="PlaceHolder 3"/>
          <p:cNvSpPr>
            <a:spLocks noGrp="1"/>
          </p:cNvSpPr>
          <p:nvPr>
            <p:ph type="body"/>
          </p:nvPr>
        </p:nvSpPr>
        <p:spPr>
          <a:xfrm>
            <a:off x="467424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32" name="PlaceHolder 4"/>
          <p:cNvSpPr>
            <a:spLocks noGrp="1"/>
          </p:cNvSpPr>
          <p:nvPr>
            <p:ph type="body"/>
          </p:nvPr>
        </p:nvSpPr>
        <p:spPr>
          <a:xfrm>
            <a:off x="45720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33" name="PlaceHolder 5"/>
          <p:cNvSpPr>
            <a:spLocks noGrp="1"/>
          </p:cNvSpPr>
          <p:nvPr>
            <p:ph type="body"/>
          </p:nvPr>
        </p:nvSpPr>
        <p:spPr>
          <a:xfrm>
            <a:off x="467424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35" name="PlaceHolder 2"/>
          <p:cNvSpPr>
            <a:spLocks noGrp="1"/>
          </p:cNvSpPr>
          <p:nvPr>
            <p:ph type="body"/>
          </p:nvPr>
        </p:nvSpPr>
        <p:spPr>
          <a:xfrm>
            <a:off x="457200" y="160020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36" name="PlaceHolder 3"/>
          <p:cNvSpPr>
            <a:spLocks noGrp="1"/>
          </p:cNvSpPr>
          <p:nvPr>
            <p:ph type="body"/>
          </p:nvPr>
        </p:nvSpPr>
        <p:spPr>
          <a:xfrm>
            <a:off x="3239640" y="160020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37" name="PlaceHolder 4"/>
          <p:cNvSpPr>
            <a:spLocks noGrp="1"/>
          </p:cNvSpPr>
          <p:nvPr>
            <p:ph type="body"/>
          </p:nvPr>
        </p:nvSpPr>
        <p:spPr>
          <a:xfrm>
            <a:off x="6022080" y="160020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38" name="PlaceHolder 5"/>
          <p:cNvSpPr>
            <a:spLocks noGrp="1"/>
          </p:cNvSpPr>
          <p:nvPr>
            <p:ph type="body"/>
          </p:nvPr>
        </p:nvSpPr>
        <p:spPr>
          <a:xfrm>
            <a:off x="457200" y="396432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39" name="PlaceHolder 6"/>
          <p:cNvSpPr>
            <a:spLocks noGrp="1"/>
          </p:cNvSpPr>
          <p:nvPr>
            <p:ph type="body"/>
          </p:nvPr>
        </p:nvSpPr>
        <p:spPr>
          <a:xfrm>
            <a:off x="3239640" y="396432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40" name="PlaceHolder 7"/>
          <p:cNvSpPr>
            <a:spLocks noGrp="1"/>
          </p:cNvSpPr>
          <p:nvPr>
            <p:ph type="body"/>
          </p:nvPr>
        </p:nvSpPr>
        <p:spPr>
          <a:xfrm>
            <a:off x="6022080" y="396432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47" name="PlaceHolder 2"/>
          <p:cNvSpPr>
            <a:spLocks noGrp="1"/>
          </p:cNvSpPr>
          <p:nvPr>
            <p:ph type="subTitle"/>
          </p:nvPr>
        </p:nvSpPr>
        <p:spPr>
          <a:xfrm>
            <a:off x="457200" y="1600200"/>
            <a:ext cx="8229240" cy="45255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49" name="PlaceHolder 2"/>
          <p:cNvSpPr>
            <a:spLocks noGrp="1"/>
          </p:cNvSpPr>
          <p:nvPr>
            <p:ph type="body"/>
          </p:nvPr>
        </p:nvSpPr>
        <p:spPr>
          <a:xfrm>
            <a:off x="457200" y="1600200"/>
            <a:ext cx="8229240" cy="4525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51" name="PlaceHolder 2"/>
          <p:cNvSpPr>
            <a:spLocks noGrp="1"/>
          </p:cNvSpPr>
          <p:nvPr>
            <p:ph type="body"/>
          </p:nvPr>
        </p:nvSpPr>
        <p:spPr>
          <a:xfrm>
            <a:off x="45720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
        <p:nvSpPr>
          <p:cNvPr id="52" name="PlaceHolder 3"/>
          <p:cNvSpPr>
            <a:spLocks noGrp="1"/>
          </p:cNvSpPr>
          <p:nvPr>
            <p:ph type="body"/>
          </p:nvPr>
        </p:nvSpPr>
        <p:spPr>
          <a:xfrm>
            <a:off x="467424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56" name="PlaceHolder 2"/>
          <p:cNvSpPr>
            <a:spLocks noGrp="1"/>
          </p:cNvSpPr>
          <p:nvPr>
            <p:ph type="body"/>
          </p:nvPr>
        </p:nvSpPr>
        <p:spPr>
          <a:xfrm>
            <a:off x="45720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57" name="PlaceHolder 3"/>
          <p:cNvSpPr>
            <a:spLocks noGrp="1"/>
          </p:cNvSpPr>
          <p:nvPr>
            <p:ph type="body"/>
          </p:nvPr>
        </p:nvSpPr>
        <p:spPr>
          <a:xfrm>
            <a:off x="467424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
        <p:nvSpPr>
          <p:cNvPr id="58" name="PlaceHolder 4"/>
          <p:cNvSpPr>
            <a:spLocks noGrp="1"/>
          </p:cNvSpPr>
          <p:nvPr>
            <p:ph type="body"/>
          </p:nvPr>
        </p:nvSpPr>
        <p:spPr>
          <a:xfrm>
            <a:off x="45720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 name="PlaceHolder 2"/>
          <p:cNvSpPr>
            <a:spLocks noGrp="1"/>
          </p:cNvSpPr>
          <p:nvPr>
            <p:ph type="subTitle"/>
          </p:nvPr>
        </p:nvSpPr>
        <p:spPr>
          <a:xfrm>
            <a:off x="457200" y="1600200"/>
            <a:ext cx="8229240" cy="45255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0" name="PlaceHolder 2"/>
          <p:cNvSpPr>
            <a:spLocks noGrp="1"/>
          </p:cNvSpPr>
          <p:nvPr>
            <p:ph type="body"/>
          </p:nvPr>
        </p:nvSpPr>
        <p:spPr>
          <a:xfrm>
            <a:off x="45720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
        <p:nvSpPr>
          <p:cNvPr id="61" name="PlaceHolder 3"/>
          <p:cNvSpPr>
            <a:spLocks noGrp="1"/>
          </p:cNvSpPr>
          <p:nvPr>
            <p:ph type="body"/>
          </p:nvPr>
        </p:nvSpPr>
        <p:spPr>
          <a:xfrm>
            <a:off x="467424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62" name="PlaceHolder 4"/>
          <p:cNvSpPr>
            <a:spLocks noGrp="1"/>
          </p:cNvSpPr>
          <p:nvPr>
            <p:ph type="body"/>
          </p:nvPr>
        </p:nvSpPr>
        <p:spPr>
          <a:xfrm>
            <a:off x="467424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4" name="PlaceHolder 2"/>
          <p:cNvSpPr>
            <a:spLocks noGrp="1"/>
          </p:cNvSpPr>
          <p:nvPr>
            <p:ph type="body"/>
          </p:nvPr>
        </p:nvSpPr>
        <p:spPr>
          <a:xfrm>
            <a:off x="45720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65" name="PlaceHolder 3"/>
          <p:cNvSpPr>
            <a:spLocks noGrp="1"/>
          </p:cNvSpPr>
          <p:nvPr>
            <p:ph type="body"/>
          </p:nvPr>
        </p:nvSpPr>
        <p:spPr>
          <a:xfrm>
            <a:off x="467424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66" name="PlaceHolder 4"/>
          <p:cNvSpPr>
            <a:spLocks noGrp="1"/>
          </p:cNvSpPr>
          <p:nvPr>
            <p:ph type="body"/>
          </p:nvPr>
        </p:nvSpPr>
        <p:spPr>
          <a:xfrm>
            <a:off x="457200" y="3964320"/>
            <a:ext cx="822924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68" name="PlaceHolder 2"/>
          <p:cNvSpPr>
            <a:spLocks noGrp="1"/>
          </p:cNvSpPr>
          <p:nvPr>
            <p:ph type="body"/>
          </p:nvPr>
        </p:nvSpPr>
        <p:spPr>
          <a:xfrm>
            <a:off x="457200" y="1600200"/>
            <a:ext cx="822924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69" name="PlaceHolder 3"/>
          <p:cNvSpPr>
            <a:spLocks noGrp="1"/>
          </p:cNvSpPr>
          <p:nvPr>
            <p:ph type="body"/>
          </p:nvPr>
        </p:nvSpPr>
        <p:spPr>
          <a:xfrm>
            <a:off x="457200" y="3964320"/>
            <a:ext cx="822924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71" name="PlaceHolder 2"/>
          <p:cNvSpPr>
            <a:spLocks noGrp="1"/>
          </p:cNvSpPr>
          <p:nvPr>
            <p:ph type="body"/>
          </p:nvPr>
        </p:nvSpPr>
        <p:spPr>
          <a:xfrm>
            <a:off x="45720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72" name="PlaceHolder 3"/>
          <p:cNvSpPr>
            <a:spLocks noGrp="1"/>
          </p:cNvSpPr>
          <p:nvPr>
            <p:ph type="body"/>
          </p:nvPr>
        </p:nvSpPr>
        <p:spPr>
          <a:xfrm>
            <a:off x="467424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73" name="PlaceHolder 4"/>
          <p:cNvSpPr>
            <a:spLocks noGrp="1"/>
          </p:cNvSpPr>
          <p:nvPr>
            <p:ph type="body"/>
          </p:nvPr>
        </p:nvSpPr>
        <p:spPr>
          <a:xfrm>
            <a:off x="45720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74" name="PlaceHolder 5"/>
          <p:cNvSpPr>
            <a:spLocks noGrp="1"/>
          </p:cNvSpPr>
          <p:nvPr>
            <p:ph type="body"/>
          </p:nvPr>
        </p:nvSpPr>
        <p:spPr>
          <a:xfrm>
            <a:off x="467424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76" name="PlaceHolder 2"/>
          <p:cNvSpPr>
            <a:spLocks noGrp="1"/>
          </p:cNvSpPr>
          <p:nvPr>
            <p:ph type="body"/>
          </p:nvPr>
        </p:nvSpPr>
        <p:spPr>
          <a:xfrm>
            <a:off x="457200" y="160020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77" name="PlaceHolder 3"/>
          <p:cNvSpPr>
            <a:spLocks noGrp="1"/>
          </p:cNvSpPr>
          <p:nvPr>
            <p:ph type="body"/>
          </p:nvPr>
        </p:nvSpPr>
        <p:spPr>
          <a:xfrm>
            <a:off x="3239640" y="160020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78" name="PlaceHolder 4"/>
          <p:cNvSpPr>
            <a:spLocks noGrp="1"/>
          </p:cNvSpPr>
          <p:nvPr>
            <p:ph type="body"/>
          </p:nvPr>
        </p:nvSpPr>
        <p:spPr>
          <a:xfrm>
            <a:off x="6022080" y="160020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79" name="PlaceHolder 5"/>
          <p:cNvSpPr>
            <a:spLocks noGrp="1"/>
          </p:cNvSpPr>
          <p:nvPr>
            <p:ph type="body"/>
          </p:nvPr>
        </p:nvSpPr>
        <p:spPr>
          <a:xfrm>
            <a:off x="457200" y="396432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80" name="PlaceHolder 6"/>
          <p:cNvSpPr>
            <a:spLocks noGrp="1"/>
          </p:cNvSpPr>
          <p:nvPr>
            <p:ph type="body"/>
          </p:nvPr>
        </p:nvSpPr>
        <p:spPr>
          <a:xfrm>
            <a:off x="3239640" y="396432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
        <p:nvSpPr>
          <p:cNvPr id="81" name="PlaceHolder 7"/>
          <p:cNvSpPr>
            <a:spLocks noGrp="1"/>
          </p:cNvSpPr>
          <p:nvPr>
            <p:ph type="body"/>
          </p:nvPr>
        </p:nvSpPr>
        <p:spPr>
          <a:xfrm>
            <a:off x="6022080" y="3964320"/>
            <a:ext cx="2649600" cy="2158560"/>
          </a:xfrm>
          <a:prstGeom prst="rect">
            <a:avLst/>
          </a:prstGeom>
        </p:spPr>
        <p:txBody>
          <a:bodyPr lIns="0" rIns="0" tIns="0" bIns="0">
            <a:normAutofit fontScale="85000"/>
          </a:bodyPr>
          <a:p>
            <a:endParaRPr b="0" lang="ru-RU" sz="32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8" name="PlaceHolder 2"/>
          <p:cNvSpPr>
            <a:spLocks noGrp="1"/>
          </p:cNvSpPr>
          <p:nvPr>
            <p:ph type="body"/>
          </p:nvPr>
        </p:nvSpPr>
        <p:spPr>
          <a:xfrm>
            <a:off x="457200" y="1600200"/>
            <a:ext cx="8229240" cy="4525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0" name="PlaceHolder 2"/>
          <p:cNvSpPr>
            <a:spLocks noGrp="1"/>
          </p:cNvSpPr>
          <p:nvPr>
            <p:ph type="body"/>
          </p:nvPr>
        </p:nvSpPr>
        <p:spPr>
          <a:xfrm>
            <a:off x="45720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
        <p:nvSpPr>
          <p:cNvPr id="11" name="PlaceHolder 3"/>
          <p:cNvSpPr>
            <a:spLocks noGrp="1"/>
          </p:cNvSpPr>
          <p:nvPr>
            <p:ph type="body"/>
          </p:nvPr>
        </p:nvSpPr>
        <p:spPr>
          <a:xfrm>
            <a:off x="467424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5" name="PlaceHolder 2"/>
          <p:cNvSpPr>
            <a:spLocks noGrp="1"/>
          </p:cNvSpPr>
          <p:nvPr>
            <p:ph type="body"/>
          </p:nvPr>
        </p:nvSpPr>
        <p:spPr>
          <a:xfrm>
            <a:off x="45720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16" name="PlaceHolder 3"/>
          <p:cNvSpPr>
            <a:spLocks noGrp="1"/>
          </p:cNvSpPr>
          <p:nvPr>
            <p:ph type="body"/>
          </p:nvPr>
        </p:nvSpPr>
        <p:spPr>
          <a:xfrm>
            <a:off x="467424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
        <p:nvSpPr>
          <p:cNvPr id="17" name="PlaceHolder 4"/>
          <p:cNvSpPr>
            <a:spLocks noGrp="1"/>
          </p:cNvSpPr>
          <p:nvPr>
            <p:ph type="body"/>
          </p:nvPr>
        </p:nvSpPr>
        <p:spPr>
          <a:xfrm>
            <a:off x="45720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19" name="PlaceHolder 2"/>
          <p:cNvSpPr>
            <a:spLocks noGrp="1"/>
          </p:cNvSpPr>
          <p:nvPr>
            <p:ph type="body"/>
          </p:nvPr>
        </p:nvSpPr>
        <p:spPr>
          <a:xfrm>
            <a:off x="457200" y="1600200"/>
            <a:ext cx="4015800" cy="4525560"/>
          </a:xfrm>
          <a:prstGeom prst="rect">
            <a:avLst/>
          </a:prstGeom>
        </p:spPr>
        <p:txBody>
          <a:bodyPr lIns="0" rIns="0" tIns="0" bIns="0">
            <a:normAutofit/>
          </a:bodyPr>
          <a:p>
            <a:endParaRPr b="0" lang="ru-RU" sz="3200" spc="-1" strike="noStrike">
              <a:solidFill>
                <a:srgbClr val="000000"/>
              </a:solidFill>
              <a:latin typeface="Calibri"/>
            </a:endParaRPr>
          </a:p>
        </p:txBody>
      </p:sp>
      <p:sp>
        <p:nvSpPr>
          <p:cNvPr id="20" name="PlaceHolder 3"/>
          <p:cNvSpPr>
            <a:spLocks noGrp="1"/>
          </p:cNvSpPr>
          <p:nvPr>
            <p:ph type="body"/>
          </p:nvPr>
        </p:nvSpPr>
        <p:spPr>
          <a:xfrm>
            <a:off x="467424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21" name="PlaceHolder 4"/>
          <p:cNvSpPr>
            <a:spLocks noGrp="1"/>
          </p:cNvSpPr>
          <p:nvPr>
            <p:ph type="body"/>
          </p:nvPr>
        </p:nvSpPr>
        <p:spPr>
          <a:xfrm>
            <a:off x="4674240" y="396432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ru-RU" sz="1800" spc="-1" strike="noStrike">
              <a:solidFill>
                <a:srgbClr val="000000"/>
              </a:solidFill>
              <a:latin typeface="Calibri"/>
            </a:endParaRPr>
          </a:p>
        </p:txBody>
      </p:sp>
      <p:sp>
        <p:nvSpPr>
          <p:cNvPr id="23" name="PlaceHolder 2"/>
          <p:cNvSpPr>
            <a:spLocks noGrp="1"/>
          </p:cNvSpPr>
          <p:nvPr>
            <p:ph type="body"/>
          </p:nvPr>
        </p:nvSpPr>
        <p:spPr>
          <a:xfrm>
            <a:off x="45720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24" name="PlaceHolder 3"/>
          <p:cNvSpPr>
            <a:spLocks noGrp="1"/>
          </p:cNvSpPr>
          <p:nvPr>
            <p:ph type="body"/>
          </p:nvPr>
        </p:nvSpPr>
        <p:spPr>
          <a:xfrm>
            <a:off x="4674240" y="1600200"/>
            <a:ext cx="4015800" cy="2158560"/>
          </a:xfrm>
          <a:prstGeom prst="rect">
            <a:avLst/>
          </a:prstGeom>
        </p:spPr>
        <p:txBody>
          <a:bodyPr lIns="0" rIns="0" tIns="0" bIns="0">
            <a:normAutofit/>
          </a:bodyPr>
          <a:p>
            <a:endParaRPr b="0" lang="ru-RU" sz="3200" spc="-1" strike="noStrike">
              <a:solidFill>
                <a:srgbClr val="000000"/>
              </a:solidFill>
              <a:latin typeface="Calibri"/>
            </a:endParaRPr>
          </a:p>
        </p:txBody>
      </p:sp>
      <p:sp>
        <p:nvSpPr>
          <p:cNvPr id="25" name="PlaceHolder 4"/>
          <p:cNvSpPr>
            <a:spLocks noGrp="1"/>
          </p:cNvSpPr>
          <p:nvPr>
            <p:ph type="body"/>
          </p:nvPr>
        </p:nvSpPr>
        <p:spPr>
          <a:xfrm>
            <a:off x="457200" y="3964320"/>
            <a:ext cx="8229240" cy="2158560"/>
          </a:xfrm>
          <a:prstGeom prst="rect">
            <a:avLst/>
          </a:prstGeom>
        </p:spPr>
        <p:txBody>
          <a:bodyPr lIns="0" rIns="0" tIns="0" bIns="0">
            <a:normAutofit/>
          </a:bodyPr>
          <a:p>
            <a:endParaRPr b="0" lang="ru-RU" sz="32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noAutofit/>
          </a:bodyPr>
          <a:p>
            <a:pPr algn="ctr">
              <a:lnSpc>
                <a:spcPct val="100000"/>
              </a:lnSpc>
            </a:pPr>
            <a:r>
              <a:rPr b="0" lang="ru-RU" sz="4400" spc="-1" strike="noStrike">
                <a:solidFill>
                  <a:srgbClr val="000000"/>
                </a:solidFill>
                <a:latin typeface="Calibri"/>
              </a:rPr>
              <a:t>Образец заголовка</a:t>
            </a:r>
            <a:endParaRPr b="0" lang="ru-RU" sz="4400" spc="-1" strike="noStrike">
              <a:solidFill>
                <a:srgbClr val="000000"/>
              </a:solidFill>
              <a:latin typeface="Calibri"/>
            </a:endParaRPr>
          </a:p>
        </p:txBody>
      </p:sp>
      <p:sp>
        <p:nvSpPr>
          <p:cNvPr id="1" name="PlaceHolder 2"/>
          <p:cNvSpPr>
            <a:spLocks noGrp="1"/>
          </p:cNvSpPr>
          <p:nvPr>
            <p:ph type="dt"/>
          </p:nvPr>
        </p:nvSpPr>
        <p:spPr>
          <a:xfrm>
            <a:off x="457200" y="6356520"/>
            <a:ext cx="2133360" cy="364680"/>
          </a:xfrm>
          <a:prstGeom prst="rect">
            <a:avLst/>
          </a:prstGeom>
        </p:spPr>
        <p:txBody>
          <a:bodyPr anchor="ctr">
            <a:noAutofit/>
          </a:bodyPr>
          <a:p>
            <a:pPr>
              <a:lnSpc>
                <a:spcPct val="100000"/>
              </a:lnSpc>
            </a:pPr>
            <a:fld id="{8A029987-1936-4F1B-A4EB-87C91A3C7BC6}" type="datetime">
              <a:rPr b="0" lang="ru-RU" sz="1200" spc="-1" strike="noStrike">
                <a:solidFill>
                  <a:srgbClr val="8b8b8b"/>
                </a:solidFill>
                <a:latin typeface="Calibri"/>
              </a:rPr>
              <a:t>11.12.22</a:t>
            </a:fld>
            <a:endParaRPr b="0" lang="ru-RU" sz="1200" spc="-1" strike="noStrike">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noAutofit/>
          </a:bodyPr>
          <a:p>
            <a:endParaRPr b="0" lang="ru-RU" sz="2400" spc="-1" strike="noStrike">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1F2B90DB-68F3-4E6A-9DFE-C501A2D33079}" type="slidenum">
              <a:rPr b="0" lang="ru-RU" sz="1200" spc="-1" strike="noStrike">
                <a:solidFill>
                  <a:srgbClr val="8b8b8b"/>
                </a:solidFill>
                <a:latin typeface="Calibri"/>
              </a:rPr>
              <a:t>11</a:t>
            </a:fld>
            <a:endParaRPr b="0" lang="ru-RU"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3200" spc="-1" strike="noStrike">
                <a:solidFill>
                  <a:srgbClr val="000000"/>
                </a:solidFill>
                <a:latin typeface="Calibri"/>
              </a:rPr>
              <a:t>Для правки структуры щёлкните мышью</a:t>
            </a:r>
            <a:endParaRPr b="0" lang="ru-RU"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ru-RU" sz="2400" spc="-1" strike="noStrike">
                <a:solidFill>
                  <a:srgbClr val="000000"/>
                </a:solidFill>
                <a:latin typeface="Calibri"/>
              </a:rPr>
              <a:t>Второй уровень структуры</a:t>
            </a:r>
            <a:endParaRPr b="0" lang="ru-RU"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ru-RU" sz="2000" spc="-1" strike="noStrike">
                <a:solidFill>
                  <a:srgbClr val="000000"/>
                </a:solidFill>
                <a:latin typeface="Calibri"/>
              </a:rPr>
              <a:t>Третий уровень структуры</a:t>
            </a:r>
            <a:endParaRPr b="0" lang="ru-RU"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ru-RU" sz="2000" spc="-1" strike="noStrike">
                <a:solidFill>
                  <a:srgbClr val="000000"/>
                </a:solidFill>
                <a:latin typeface="Calibri"/>
              </a:rPr>
              <a:t>Четвёртый уровень структуры</a:t>
            </a:r>
            <a:endParaRPr b="0" lang="ru-RU"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Calibri"/>
              </a:rPr>
              <a:t>Пятый уровень структуры</a:t>
            </a:r>
            <a:endParaRPr b="0" lang="ru-RU"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Calibri"/>
              </a:rPr>
              <a:t>Шестой уровень структуры</a:t>
            </a:r>
            <a:endParaRPr b="0" lang="ru-RU"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Calibri"/>
              </a:rPr>
              <a:t>Седьмой уровень структуры</a:t>
            </a:r>
            <a:endParaRPr b="0" lang="ru-RU"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p:spPr>
        <p:txBody>
          <a:bodyPr anchor="ctr">
            <a:noAutofit/>
          </a:bodyPr>
          <a:p>
            <a:pPr algn="ctr">
              <a:lnSpc>
                <a:spcPct val="100000"/>
              </a:lnSpc>
            </a:pPr>
            <a:r>
              <a:rPr b="0" lang="ru-RU" sz="4400" spc="-1" strike="noStrike">
                <a:solidFill>
                  <a:srgbClr val="000000"/>
                </a:solidFill>
                <a:latin typeface="Calibri"/>
              </a:rPr>
              <a:t>Образец заголовка</a:t>
            </a:r>
            <a:endParaRPr b="0" lang="ru-RU" sz="4400" spc="-1" strike="noStrike">
              <a:solidFill>
                <a:srgbClr val="000000"/>
              </a:solidFill>
              <a:latin typeface="Calibri"/>
            </a:endParaRPr>
          </a:p>
        </p:txBody>
      </p:sp>
      <p:sp>
        <p:nvSpPr>
          <p:cNvPr id="42" name="PlaceHolder 2"/>
          <p:cNvSpPr>
            <a:spLocks noGrp="1"/>
          </p:cNvSpPr>
          <p:nvPr>
            <p:ph type="body"/>
          </p:nvPr>
        </p:nvSpPr>
        <p:spPr>
          <a:xfrm>
            <a:off x="457200" y="1600200"/>
            <a:ext cx="8229240" cy="4525560"/>
          </a:xfrm>
          <a:prstGeom prst="rect">
            <a:avLst/>
          </a:prstGeom>
        </p:spPr>
        <p:txBody>
          <a:bodyPr>
            <a:noAutofit/>
          </a:bodyPr>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Образец текста</a:t>
            </a:r>
            <a:endParaRPr b="0" lang="ru-RU" sz="32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ru-RU" sz="2800" spc="-1" strike="noStrike">
                <a:solidFill>
                  <a:srgbClr val="000000"/>
                </a:solidFill>
                <a:latin typeface="Calibri"/>
              </a:rPr>
              <a:t>Второй уровень</a:t>
            </a:r>
            <a:endParaRPr b="0" lang="ru-RU" sz="2800" spc="-1" strike="noStrike">
              <a:solidFill>
                <a:srgbClr val="000000"/>
              </a:solidFill>
              <a:latin typeface="Calibri"/>
            </a:endParaRPr>
          </a:p>
          <a:p>
            <a:pPr lvl="2" marL="1143000" indent="-228240">
              <a:lnSpc>
                <a:spcPct val="100000"/>
              </a:lnSpc>
              <a:spcBef>
                <a:spcPts val="479"/>
              </a:spcBef>
              <a:buClr>
                <a:srgbClr val="000000"/>
              </a:buClr>
              <a:buFont typeface="Arial"/>
              <a:buChar char="•"/>
            </a:pPr>
            <a:r>
              <a:rPr b="0" lang="ru-RU" sz="2400" spc="-1" strike="noStrike">
                <a:solidFill>
                  <a:srgbClr val="000000"/>
                </a:solidFill>
                <a:latin typeface="Calibri"/>
              </a:rPr>
              <a:t>Третий уровень</a:t>
            </a:r>
            <a:endParaRPr b="0" lang="ru-RU" sz="2400" spc="-1" strike="noStrike">
              <a:solidFill>
                <a:srgbClr val="000000"/>
              </a:solidFill>
              <a:latin typeface="Calibri"/>
            </a:endParaRPr>
          </a:p>
          <a:p>
            <a:pPr lvl="3" marL="1600200" indent="-228240">
              <a:lnSpc>
                <a:spcPct val="100000"/>
              </a:lnSpc>
              <a:spcBef>
                <a:spcPts val="400"/>
              </a:spcBef>
              <a:buClr>
                <a:srgbClr val="000000"/>
              </a:buClr>
              <a:buFont typeface="Arial"/>
              <a:buChar char="–"/>
            </a:pPr>
            <a:r>
              <a:rPr b="0" lang="ru-RU" sz="2000" spc="-1" strike="noStrike">
                <a:solidFill>
                  <a:srgbClr val="000000"/>
                </a:solidFill>
                <a:latin typeface="Calibri"/>
              </a:rPr>
              <a:t>Четвертый уровень</a:t>
            </a:r>
            <a:endParaRPr b="0" lang="ru-RU" sz="2000" spc="-1" strike="noStrike">
              <a:solidFill>
                <a:srgbClr val="000000"/>
              </a:solidFill>
              <a:latin typeface="Calibri"/>
            </a:endParaRPr>
          </a:p>
          <a:p>
            <a:pPr lvl="4" marL="2057400" indent="-228240">
              <a:lnSpc>
                <a:spcPct val="100000"/>
              </a:lnSpc>
              <a:spcBef>
                <a:spcPts val="400"/>
              </a:spcBef>
              <a:buClr>
                <a:srgbClr val="000000"/>
              </a:buClr>
              <a:buFont typeface="Arial"/>
              <a:buChar char="»"/>
            </a:pPr>
            <a:r>
              <a:rPr b="0" lang="ru-RU" sz="2000" spc="-1" strike="noStrike">
                <a:solidFill>
                  <a:srgbClr val="000000"/>
                </a:solidFill>
                <a:latin typeface="Calibri"/>
              </a:rPr>
              <a:t>Пятый уровень</a:t>
            </a:r>
            <a:endParaRPr b="0" lang="ru-RU" sz="2000" spc="-1" strike="noStrike">
              <a:solidFill>
                <a:srgbClr val="000000"/>
              </a:solidFill>
              <a:latin typeface="Calibri"/>
            </a:endParaRPr>
          </a:p>
        </p:txBody>
      </p:sp>
      <p:sp>
        <p:nvSpPr>
          <p:cNvPr id="43" name="PlaceHolder 3"/>
          <p:cNvSpPr>
            <a:spLocks noGrp="1"/>
          </p:cNvSpPr>
          <p:nvPr>
            <p:ph type="dt"/>
          </p:nvPr>
        </p:nvSpPr>
        <p:spPr>
          <a:xfrm>
            <a:off x="457200" y="6356520"/>
            <a:ext cx="2133360" cy="364680"/>
          </a:xfrm>
          <a:prstGeom prst="rect">
            <a:avLst/>
          </a:prstGeom>
        </p:spPr>
        <p:txBody>
          <a:bodyPr anchor="ctr">
            <a:noAutofit/>
          </a:bodyPr>
          <a:p>
            <a:pPr>
              <a:lnSpc>
                <a:spcPct val="100000"/>
              </a:lnSpc>
            </a:pPr>
            <a:fld id="{90B94C1A-38CC-40E4-8420-0051019CF55F}" type="datetime">
              <a:rPr b="0" lang="ru-RU" sz="1200" spc="-1" strike="noStrike">
                <a:solidFill>
                  <a:srgbClr val="8b8b8b"/>
                </a:solidFill>
                <a:latin typeface="Calibri"/>
              </a:rPr>
              <a:t>11.12.22</a:t>
            </a:fld>
            <a:endParaRPr b="0" lang="ru-RU" sz="1200" spc="-1" strike="noStrike">
              <a:latin typeface="Times New Roman"/>
            </a:endParaRPr>
          </a:p>
        </p:txBody>
      </p:sp>
      <p:sp>
        <p:nvSpPr>
          <p:cNvPr id="44" name="PlaceHolder 4"/>
          <p:cNvSpPr>
            <a:spLocks noGrp="1"/>
          </p:cNvSpPr>
          <p:nvPr>
            <p:ph type="ftr"/>
          </p:nvPr>
        </p:nvSpPr>
        <p:spPr>
          <a:xfrm>
            <a:off x="3124080" y="6356520"/>
            <a:ext cx="2895120" cy="364680"/>
          </a:xfrm>
          <a:prstGeom prst="rect">
            <a:avLst/>
          </a:prstGeom>
        </p:spPr>
        <p:txBody>
          <a:bodyPr anchor="ctr">
            <a:noAutofit/>
          </a:bodyPr>
          <a:p>
            <a:endParaRPr b="0" lang="ru-RU" sz="2400" spc="-1" strike="noStrike">
              <a:latin typeface="Times New Roman"/>
            </a:endParaRPr>
          </a:p>
        </p:txBody>
      </p:sp>
      <p:sp>
        <p:nvSpPr>
          <p:cNvPr id="45" name="PlaceHolder 5"/>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CA3C5FC8-CE56-4393-A6D4-DB5E24A386FF}" type="slidenum">
              <a:rPr b="0" lang="ru-RU" sz="1200" spc="-1" strike="noStrike">
                <a:solidFill>
                  <a:srgbClr val="8b8b8b"/>
                </a:solidFill>
                <a:latin typeface="Calibri"/>
              </a:rPr>
              <a:t>&lt;номер&gt;</a:t>
            </a:fld>
            <a:endParaRPr b="0" lang="ru-RU"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TextShape 1"/>
          <p:cNvSpPr txBox="1"/>
          <p:nvPr/>
        </p:nvSpPr>
        <p:spPr>
          <a:xfrm>
            <a:off x="683640" y="980640"/>
            <a:ext cx="7920360" cy="3096000"/>
          </a:xfrm>
          <a:prstGeom prst="rect">
            <a:avLst/>
          </a:prstGeom>
          <a:noFill/>
          <a:ln>
            <a:noFill/>
          </a:ln>
        </p:spPr>
        <p:txBody>
          <a:bodyPr anchor="ctr">
            <a:noAutofit/>
          </a:bodyPr>
          <a:p>
            <a:pPr algn="ctr">
              <a:lnSpc>
                <a:spcPct val="100000"/>
              </a:lnSpc>
            </a:pPr>
            <a:br/>
            <a:br/>
            <a:endParaRPr b="0" lang="ru-RU" sz="1800" spc="-1" strike="noStrike">
              <a:solidFill>
                <a:srgbClr val="000000"/>
              </a:solidFill>
              <a:latin typeface="Calibri"/>
            </a:endParaRPr>
          </a:p>
        </p:txBody>
      </p:sp>
      <p:sp>
        <p:nvSpPr>
          <p:cNvPr id="83" name="TextShape 2"/>
          <p:cNvSpPr txBox="1"/>
          <p:nvPr/>
        </p:nvSpPr>
        <p:spPr>
          <a:xfrm>
            <a:off x="899640" y="2224440"/>
            <a:ext cx="7416360" cy="4134240"/>
          </a:xfrm>
          <a:prstGeom prst="rect">
            <a:avLst/>
          </a:prstGeom>
          <a:noFill/>
          <a:ln>
            <a:noFill/>
          </a:ln>
        </p:spPr>
        <p:txBody>
          <a:bodyPr>
            <a:normAutofit/>
          </a:bodyPr>
          <a:p>
            <a:pPr algn="ctr">
              <a:lnSpc>
                <a:spcPct val="100000"/>
              </a:lnSpc>
              <a:spcBef>
                <a:spcPts val="479"/>
              </a:spcBef>
              <a:tabLst>
                <a:tab algn="l" pos="0"/>
              </a:tabLst>
            </a:pPr>
            <a:endParaRPr b="0" lang="ru-RU" sz="3200" spc="-1" strike="noStrike">
              <a:latin typeface="Arial"/>
            </a:endParaRPr>
          </a:p>
          <a:p>
            <a:pPr algn="ctr">
              <a:lnSpc>
                <a:spcPct val="100000"/>
              </a:lnSpc>
              <a:spcBef>
                <a:spcPts val="479"/>
              </a:spcBef>
              <a:tabLst>
                <a:tab algn="l" pos="0"/>
              </a:tabLst>
            </a:pPr>
            <a:r>
              <a:rPr b="1" lang="ru-RU" sz="2400" spc="-1" strike="noStrike">
                <a:solidFill>
                  <a:srgbClr val="1f497d"/>
                </a:solidFill>
                <a:latin typeface="Calibri"/>
              </a:rPr>
              <a:t>Исследование </a:t>
            </a:r>
            <a:endParaRPr b="0" lang="ru-RU" sz="2400" spc="-1" strike="noStrike">
              <a:latin typeface="Arial"/>
            </a:endParaRPr>
          </a:p>
          <a:p>
            <a:pPr algn="ctr">
              <a:lnSpc>
                <a:spcPct val="100000"/>
              </a:lnSpc>
              <a:spcBef>
                <a:spcPts val="479"/>
              </a:spcBef>
              <a:tabLst>
                <a:tab algn="l" pos="0"/>
              </a:tabLst>
            </a:pPr>
            <a:endParaRPr b="0" lang="ru-RU" sz="2400" spc="-1" strike="noStrike">
              <a:latin typeface="Arial"/>
            </a:endParaRPr>
          </a:p>
          <a:p>
            <a:pPr algn="ctr">
              <a:lnSpc>
                <a:spcPct val="100000"/>
              </a:lnSpc>
              <a:spcBef>
                <a:spcPts val="479"/>
              </a:spcBef>
              <a:tabLst>
                <a:tab algn="l" pos="0"/>
              </a:tabLst>
            </a:pPr>
            <a:r>
              <a:rPr b="1" lang="ru-RU" sz="2400" spc="-1" strike="noStrike">
                <a:solidFill>
                  <a:srgbClr val="1f497d"/>
                </a:solidFill>
                <a:latin typeface="Calibri"/>
              </a:rPr>
              <a:t>Факторы уязвимости и устойчивости молодежи Кыргызстана, Таджикистана, Узбекистана </a:t>
            </a:r>
            <a:endParaRPr b="0" lang="ru-RU" sz="2400" spc="-1" strike="noStrike">
              <a:latin typeface="Arial"/>
            </a:endParaRPr>
          </a:p>
          <a:p>
            <a:pPr algn="ctr">
              <a:lnSpc>
                <a:spcPct val="100000"/>
              </a:lnSpc>
              <a:spcBef>
                <a:spcPts val="479"/>
              </a:spcBef>
              <a:tabLst>
                <a:tab algn="l" pos="0"/>
              </a:tabLst>
            </a:pPr>
            <a:r>
              <a:rPr b="1" lang="ru-RU" sz="2400" spc="-1" strike="noStrike">
                <a:solidFill>
                  <a:srgbClr val="1f497d"/>
                </a:solidFill>
                <a:latin typeface="Calibri"/>
              </a:rPr>
              <a:t>к рискам радикализации и экстремизма</a:t>
            </a:r>
            <a:endParaRPr b="0" lang="ru-RU" sz="2400" spc="-1" strike="noStrike">
              <a:latin typeface="Arial"/>
            </a:endParaRPr>
          </a:p>
          <a:p>
            <a:pPr algn="ctr">
              <a:lnSpc>
                <a:spcPct val="100000"/>
              </a:lnSpc>
              <a:spcBef>
                <a:spcPts val="479"/>
              </a:spcBef>
              <a:tabLst>
                <a:tab algn="l" pos="0"/>
              </a:tabLst>
            </a:pPr>
            <a:endParaRPr b="0" lang="ru-RU" sz="2400" spc="-1" strike="noStrike">
              <a:latin typeface="Arial"/>
            </a:endParaRPr>
          </a:p>
          <a:p>
            <a:pPr algn="ctr">
              <a:lnSpc>
                <a:spcPct val="100000"/>
              </a:lnSpc>
              <a:spcBef>
                <a:spcPts val="320"/>
              </a:spcBef>
              <a:tabLst>
                <a:tab algn="l" pos="0"/>
              </a:tabLst>
            </a:pPr>
            <a:endParaRPr b="0" lang="ru-RU" sz="2400" spc="-1" strike="noStrike">
              <a:latin typeface="Arial"/>
            </a:endParaRPr>
          </a:p>
        </p:txBody>
      </p:sp>
      <p:sp>
        <p:nvSpPr>
          <p:cNvPr id="84" name="CustomShape 3"/>
          <p:cNvSpPr/>
          <p:nvPr/>
        </p:nvSpPr>
        <p:spPr>
          <a:xfrm>
            <a:off x="0" y="0"/>
            <a:ext cx="9143640" cy="456840"/>
          </a:xfrm>
          <a:prstGeom prst="rect">
            <a:avLst/>
          </a:prstGeom>
          <a:noFill/>
          <a:ln>
            <a:noFill/>
          </a:ln>
        </p:spPr>
        <p:style>
          <a:lnRef idx="0"/>
          <a:fillRef idx="0"/>
          <a:effectRef idx="0"/>
          <a:fontRef idx="minor"/>
        </p:style>
      </p:sp>
      <p:pic>
        <p:nvPicPr>
          <p:cNvPr id="85" name="Рисунок 4" descr=""/>
          <p:cNvPicPr/>
          <p:nvPr/>
        </p:nvPicPr>
        <p:blipFill>
          <a:blip r:embed="rId1"/>
          <a:stretch/>
        </p:blipFill>
        <p:spPr>
          <a:xfrm>
            <a:off x="2664000" y="5040360"/>
            <a:ext cx="4363920" cy="1367640"/>
          </a:xfrm>
          <a:prstGeom prst="rect">
            <a:avLst/>
          </a:prstGeom>
          <a:ln>
            <a:noFill/>
          </a:ln>
        </p:spPr>
      </p:pic>
      <p:pic>
        <p:nvPicPr>
          <p:cNvPr id="86" name="" descr=""/>
          <p:cNvPicPr/>
          <p:nvPr/>
        </p:nvPicPr>
        <p:blipFill>
          <a:blip r:embed="rId2"/>
          <a:stretch/>
        </p:blipFill>
        <p:spPr>
          <a:xfrm>
            <a:off x="144000" y="309240"/>
            <a:ext cx="9143640" cy="1634760"/>
          </a:xfrm>
          <a:prstGeom prst="rect">
            <a:avLst/>
          </a:prstGeom>
          <a:ln>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TextShape 1"/>
          <p:cNvSpPr txBox="1"/>
          <p:nvPr/>
        </p:nvSpPr>
        <p:spPr>
          <a:xfrm>
            <a:off x="457200" y="274680"/>
            <a:ext cx="8229240" cy="1142640"/>
          </a:xfrm>
          <a:prstGeom prst="rect">
            <a:avLst/>
          </a:prstGeom>
          <a:noFill/>
          <a:ln>
            <a:noFill/>
          </a:ln>
        </p:spPr>
        <p:txBody>
          <a:bodyPr anchor="ctr">
            <a:normAutofit fontScale="42000"/>
          </a:bodyPr>
          <a:p>
            <a:pPr algn="ctr">
              <a:lnSpc>
                <a:spcPct val="100000"/>
              </a:lnSpc>
            </a:pPr>
            <a:r>
              <a:rPr b="1" lang="ru-RU" sz="3100" spc="-1" strike="noStrike">
                <a:solidFill>
                  <a:srgbClr val="0070c0"/>
                </a:solidFill>
                <a:latin typeface="Calibri"/>
              </a:rPr>
              <a:t>Инна Сикорская. «Смыслы, образы и медиаканалы, способствующие радикализации молодежи Кыргызстана»</a:t>
            </a:r>
            <a:endParaRPr b="0" lang="ru-RU" sz="3100" spc="-1" strike="noStrike">
              <a:solidFill>
                <a:srgbClr val="000000"/>
              </a:solidFill>
              <a:latin typeface="Calibri"/>
            </a:endParaRPr>
          </a:p>
        </p:txBody>
      </p:sp>
      <p:sp>
        <p:nvSpPr>
          <p:cNvPr id="104" name="TextShape 2"/>
          <p:cNvSpPr txBox="1"/>
          <p:nvPr/>
        </p:nvSpPr>
        <p:spPr>
          <a:xfrm>
            <a:off x="457200" y="1600200"/>
            <a:ext cx="8229240" cy="4525560"/>
          </a:xfrm>
          <a:prstGeom prst="rect">
            <a:avLst/>
          </a:prstGeom>
          <a:noFill/>
          <a:ln>
            <a:noFill/>
          </a:ln>
        </p:spPr>
        <p:txBody>
          <a:bodyPr>
            <a:normAutofit fontScale="40000"/>
          </a:bodyPr>
          <a:p>
            <a:pPr>
              <a:lnSpc>
                <a:spcPct val="100000"/>
              </a:lnSpc>
              <a:spcBef>
                <a:spcPts val="641"/>
              </a:spcBef>
              <a:tabLst>
                <a:tab algn="l" pos="0"/>
              </a:tabLst>
            </a:pPr>
            <a:r>
              <a:rPr b="0" lang="ru-RU" sz="3200" spc="-1" strike="noStrike">
                <a:solidFill>
                  <a:srgbClr val="000000"/>
                </a:solidFill>
                <a:latin typeface="Calibri"/>
              </a:rPr>
              <a:t>«Жертвы насильственного экстремизма – это не обязательно социально-экономически-уязвимые представители молодежи, они могут быть и образованными, обеспеченными или самодостаточными членами общества. К причинам потенциальной радикализации были отнесены, например, неприятие светских взглядов и светского управления, политические разочарования, недоверие к правоохранительным органам, поскольку те, кто борется с терроризмом, «выполняют приказы неверных»</a:t>
            </a: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TextShape 1"/>
          <p:cNvSpPr txBox="1"/>
          <p:nvPr/>
        </p:nvSpPr>
        <p:spPr>
          <a:xfrm>
            <a:off x="360000" y="1584000"/>
            <a:ext cx="8229240" cy="3839760"/>
          </a:xfrm>
          <a:prstGeom prst="rect">
            <a:avLst/>
          </a:prstGeom>
          <a:noFill/>
          <a:ln>
            <a:noFill/>
          </a:ln>
        </p:spPr>
        <p:txBody>
          <a:bodyPr>
            <a:noAutofit/>
          </a:bodyPr>
          <a:p>
            <a:pPr marL="343080" indent="-342720" algn="ctr">
              <a:lnSpc>
                <a:spcPct val="100000"/>
              </a:lnSpc>
              <a:spcBef>
                <a:spcPts val="799"/>
              </a:spcBef>
              <a:tabLst>
                <a:tab algn="l" pos="0"/>
              </a:tabLst>
            </a:pPr>
            <a:endParaRPr b="0" lang="ru-RU" sz="3200" spc="-1" strike="noStrike">
              <a:solidFill>
                <a:srgbClr val="000000"/>
              </a:solidFill>
              <a:latin typeface="Calibri"/>
            </a:endParaRPr>
          </a:p>
          <a:p>
            <a:pPr marL="343080" indent="-342720" algn="ctr">
              <a:lnSpc>
                <a:spcPct val="100000"/>
              </a:lnSpc>
              <a:spcBef>
                <a:spcPts val="799"/>
              </a:spcBef>
              <a:tabLst>
                <a:tab algn="l" pos="0"/>
              </a:tabLst>
            </a:pPr>
            <a:r>
              <a:rPr b="1" i="1" lang="ru-RU" sz="4000" spc="-1" strike="noStrike">
                <a:solidFill>
                  <a:srgbClr val="000066"/>
                </a:solidFill>
                <a:latin typeface="Book Antiqua"/>
              </a:rPr>
              <a:t>Спасибо за внимание!</a:t>
            </a:r>
            <a:endParaRPr b="0" lang="ru-RU" sz="4000" spc="-1" strike="noStrike">
              <a:solidFill>
                <a:srgbClr val="000000"/>
              </a:solidFill>
              <a:latin typeface="Calibri"/>
            </a:endParaRPr>
          </a:p>
        </p:txBody>
      </p:sp>
      <p:pic>
        <p:nvPicPr>
          <p:cNvPr id="106" name="" descr=""/>
          <p:cNvPicPr/>
          <p:nvPr/>
        </p:nvPicPr>
        <p:blipFill>
          <a:blip r:embed="rId1"/>
          <a:stretch/>
        </p:blipFill>
        <p:spPr>
          <a:xfrm>
            <a:off x="3240" y="176040"/>
            <a:ext cx="9143640" cy="1634760"/>
          </a:xfrm>
          <a:prstGeom prst="rect">
            <a:avLst/>
          </a:prstGeom>
          <a:ln>
            <a:noFill/>
          </a:ln>
        </p:spPr>
      </p:pic>
      <p:pic>
        <p:nvPicPr>
          <p:cNvPr id="107" name="Рисунок 4_0" descr=""/>
          <p:cNvPicPr/>
          <p:nvPr/>
        </p:nvPicPr>
        <p:blipFill>
          <a:blip r:embed="rId2"/>
          <a:stretch/>
        </p:blipFill>
        <p:spPr>
          <a:xfrm>
            <a:off x="2404080" y="4968360"/>
            <a:ext cx="4363920" cy="1367640"/>
          </a:xfrm>
          <a:prstGeom prst="rect">
            <a:avLst/>
          </a:prstGeom>
          <a:ln>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1115640" y="457200"/>
            <a:ext cx="7488360" cy="1142640"/>
          </a:xfrm>
          <a:prstGeom prst="rect">
            <a:avLst/>
          </a:prstGeom>
          <a:noFill/>
          <a:ln>
            <a:noFill/>
          </a:ln>
        </p:spPr>
        <p:txBody>
          <a:bodyPr anchor="ctr">
            <a:noAutofit/>
          </a:bodyPr>
          <a:p>
            <a:pPr algn="ctr">
              <a:lnSpc>
                <a:spcPct val="100000"/>
              </a:lnSpc>
            </a:pPr>
            <a:r>
              <a:rPr b="1" lang="ru-RU" sz="2800" spc="-1" strike="noStrike">
                <a:solidFill>
                  <a:srgbClr val="0070c0"/>
                </a:solidFill>
                <a:latin typeface="Calibri"/>
              </a:rPr>
              <a:t>Особенности исследования: </a:t>
            </a:r>
            <a:endParaRPr b="0" lang="ru-RU" sz="2800" spc="-1" strike="noStrike">
              <a:solidFill>
                <a:srgbClr val="000000"/>
              </a:solidFill>
              <a:latin typeface="Calibri"/>
            </a:endParaRPr>
          </a:p>
        </p:txBody>
      </p:sp>
      <p:sp>
        <p:nvSpPr>
          <p:cNvPr id="88" name="TextShape 2"/>
          <p:cNvSpPr txBox="1"/>
          <p:nvPr/>
        </p:nvSpPr>
        <p:spPr>
          <a:xfrm>
            <a:off x="179640" y="1600200"/>
            <a:ext cx="8784720" cy="525744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Это не очередное новое исследование по вопросам радикализации с собственной гипотезой и инструментарием</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Систематический обзор (Systematic review) более 40 опубликованных в мире и регионе </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Период с 2015 по 2020 год исследований и аналитических документов. </a:t>
            </a: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lang="ru-RU" sz="2800" spc="-1" strike="noStrike">
                <a:solidFill>
                  <a:srgbClr val="0070c0"/>
                </a:solidFill>
                <a:latin typeface="Calibri"/>
              </a:rPr>
              <a:t>Задачи исследования   </a:t>
            </a:r>
            <a:endParaRPr b="0" lang="ru-RU" sz="2800" spc="-1" strike="noStrike">
              <a:solidFill>
                <a:srgbClr val="000000"/>
              </a:solidFill>
              <a:latin typeface="Calibri"/>
            </a:endParaRPr>
          </a:p>
        </p:txBody>
      </p:sp>
      <p:sp>
        <p:nvSpPr>
          <p:cNvPr id="90" name="TextShape 2"/>
          <p:cNvSpPr txBox="1"/>
          <p:nvPr/>
        </p:nvSpPr>
        <p:spPr>
          <a:xfrm>
            <a:off x="395640" y="1417680"/>
            <a:ext cx="8352720" cy="4963320"/>
          </a:xfrm>
          <a:prstGeom prst="rect">
            <a:avLst/>
          </a:prstGeom>
          <a:noFill/>
          <a:ln>
            <a:noFill/>
          </a:ln>
        </p:spPr>
        <p:txBody>
          <a:bodyPr>
            <a:normAutofit fontScale="85000"/>
          </a:bodyPr>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Выявление причин радикализации;</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Определение наиболее уязвимых групп молодежи, в том числе - девушек, потенциально подверженных большему риску попадания под влияние радикальных течений;</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Поиск эффективных моделей повышения устойчивости обществ к вызовам радикализации и экстремизма. </a:t>
            </a:r>
            <a:endParaRPr b="0" lang="ru-RU" sz="3200" spc="-1" strike="noStrike">
              <a:solidFill>
                <a:srgbClr val="000000"/>
              </a:solidFill>
              <a:latin typeface="Calibri"/>
            </a:endParaRPr>
          </a:p>
          <a:p>
            <a:pPr>
              <a:lnSpc>
                <a:spcPct val="100000"/>
              </a:lnSpc>
              <a:spcBef>
                <a:spcPts val="641"/>
              </a:spcBef>
            </a:pP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ru-RU" sz="3600" spc="-1" strike="noStrike">
                <a:solidFill>
                  <a:srgbClr val="0070c0"/>
                </a:solidFill>
                <a:latin typeface="Calibri"/>
              </a:rPr>
              <a:t>Бенедикт Андерсен. </a:t>
            </a:r>
            <a:br/>
            <a:r>
              <a:rPr b="1" lang="ru-RU" sz="3600" spc="-1" strike="noStrike">
                <a:solidFill>
                  <a:srgbClr val="0070c0"/>
                </a:solidFill>
                <a:latin typeface="Calibri"/>
              </a:rPr>
              <a:t>«Воображаемые сообщества» </a:t>
            </a:r>
            <a:endParaRPr b="0" lang="ru-RU" sz="3600" spc="-1" strike="noStrike">
              <a:solidFill>
                <a:srgbClr val="000000"/>
              </a:solidFill>
              <a:latin typeface="Calibri"/>
            </a:endParaRPr>
          </a:p>
        </p:txBody>
      </p:sp>
      <p:sp>
        <p:nvSpPr>
          <p:cNvPr id="92" name="TextShape 2"/>
          <p:cNvSpPr txBox="1"/>
          <p:nvPr/>
        </p:nvSpPr>
        <p:spPr>
          <a:xfrm>
            <a:off x="457200" y="1600200"/>
            <a:ext cx="8229240" cy="4525560"/>
          </a:xfrm>
          <a:prstGeom prst="rect">
            <a:avLst/>
          </a:prstGeom>
          <a:noFill/>
          <a:ln>
            <a:noFill/>
          </a:ln>
        </p:spPr>
        <p:txBody>
          <a:bodyPr>
            <a:normAutofit fontScale="39000"/>
          </a:bodyPr>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«Конец эпохи национализма», который так долго пророчили, еще очень и очень далеко. Быть нацией — это самая универсальная легитимная ценность в политической жизни нашего времени».</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«Особую роль при этом имеют религиозные лидеры, которые представляя собой небольшой по численности сегмент грамотных двуязычных адептов из разных языковых сообществ, выполняют объединяющие обряды, истолковывая соответствующим группам приверженцев смысл их коллективного движения»</a:t>
            </a:r>
            <a:endParaRPr b="0" lang="ru-RU" sz="3200" spc="-1" strike="noStrike">
              <a:solidFill>
                <a:srgbClr val="000000"/>
              </a:solidFill>
              <a:latin typeface="Calibri"/>
            </a:endParaRPr>
          </a:p>
          <a:p>
            <a:pPr>
              <a:lnSpc>
                <a:spcPct val="100000"/>
              </a:lnSpc>
              <a:spcBef>
                <a:spcPts val="641"/>
              </a:spcBef>
            </a:pP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ru-RU" sz="3200" spc="-1" strike="noStrike">
                <a:solidFill>
                  <a:srgbClr val="0070c0"/>
                </a:solidFill>
                <a:latin typeface="Calibri"/>
              </a:rPr>
              <a:t>Андреас Виммер </a:t>
            </a:r>
            <a:br/>
            <a:r>
              <a:rPr b="1" lang="ru-RU" sz="3200" spc="-1" strike="noStrike">
                <a:solidFill>
                  <a:srgbClr val="0070c0"/>
                </a:solidFill>
                <a:latin typeface="Calibri"/>
              </a:rPr>
              <a:t>«Национальное строительство»</a:t>
            </a:r>
            <a:endParaRPr b="0" lang="ru-RU" sz="3200" spc="-1" strike="noStrike">
              <a:solidFill>
                <a:srgbClr val="000000"/>
              </a:solidFill>
              <a:latin typeface="Calibri"/>
            </a:endParaRPr>
          </a:p>
        </p:txBody>
      </p:sp>
      <p:sp>
        <p:nvSpPr>
          <p:cNvPr id="94" name="TextShape 2"/>
          <p:cNvSpPr txBox="1"/>
          <p:nvPr/>
        </p:nvSpPr>
        <p:spPr>
          <a:xfrm>
            <a:off x="457200" y="1600200"/>
            <a:ext cx="8229240" cy="4525560"/>
          </a:xfrm>
          <a:prstGeom prst="rect">
            <a:avLst/>
          </a:prstGeom>
          <a:noFill/>
          <a:ln>
            <a:noFill/>
          </a:ln>
        </p:spPr>
        <p:txBody>
          <a:bodyPr>
            <a:normAutofit fontScale="35000"/>
          </a:bodyPr>
          <a:p>
            <a:pPr>
              <a:lnSpc>
                <a:spcPct val="100000"/>
              </a:lnSpc>
              <a:spcBef>
                <a:spcPts val="641"/>
              </a:spcBef>
              <a:tabLst>
                <a:tab algn="l" pos="0"/>
              </a:tabLst>
            </a:pPr>
            <a:r>
              <a:rPr b="0" lang="ru-RU" sz="3200" spc="-1" strike="noStrike">
                <a:solidFill>
                  <a:srgbClr val="000000"/>
                </a:solidFill>
                <a:latin typeface="Calibri"/>
              </a:rPr>
              <a:t>«Почему одни страны объединяются, а другие распадаются? В основе успешного строительства гражданской нации лежит сочетание трех факторов: </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tabLst>
                <a:tab algn="l" pos="0"/>
              </a:tabLst>
            </a:pPr>
            <a:r>
              <a:rPr b="0" lang="ru-RU" sz="3200" spc="-1" strike="noStrike">
                <a:solidFill>
                  <a:srgbClr val="000000"/>
                </a:solidFill>
                <a:latin typeface="Calibri"/>
              </a:rPr>
              <a:t>лингвистическая гомогенизация, то есть наличие общего языка, на котором происходит общественная коммуникация; </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tabLst>
                <a:tab algn="l" pos="0"/>
              </a:tabLst>
            </a:pPr>
            <a:r>
              <a:rPr b="0" lang="ru-RU" sz="3200" spc="-1" strike="noStrike">
                <a:solidFill>
                  <a:srgbClr val="000000"/>
                </a:solidFill>
                <a:latin typeface="Calibri"/>
              </a:rPr>
              <a:t>равный доступ к государственным услугам для всех;</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tabLst>
                <a:tab algn="l" pos="0"/>
              </a:tabLst>
            </a:pPr>
            <a:r>
              <a:rPr b="0" lang="ru-RU" sz="3200" spc="-1" strike="noStrike">
                <a:solidFill>
                  <a:srgbClr val="000000"/>
                </a:solidFill>
                <a:latin typeface="Calibri"/>
              </a:rPr>
              <a:t> </a:t>
            </a:r>
            <a:r>
              <a:rPr b="0" lang="ru-RU" sz="3200" spc="-1" strike="noStrike">
                <a:solidFill>
                  <a:srgbClr val="000000"/>
                </a:solidFill>
                <a:latin typeface="Calibri"/>
              </a:rPr>
              <a:t>наличие альянсов организаций гражданского общества, пересекающих территорию, и формирующихся не по этническому признаку, которые на самом низовом уровне «скрепляют» нацию».</a:t>
            </a:r>
            <a:endParaRPr b="0" lang="ru-RU" sz="3200" spc="-1" strike="noStrike">
              <a:solidFill>
                <a:srgbClr val="000000"/>
              </a:solidFill>
              <a:latin typeface="Calibri"/>
            </a:endParaRPr>
          </a:p>
          <a:p>
            <a:pPr>
              <a:lnSpc>
                <a:spcPct val="100000"/>
              </a:lnSpc>
              <a:spcBef>
                <a:spcPts val="641"/>
              </a:spcBef>
              <a:tabLst>
                <a:tab algn="l" pos="0"/>
              </a:tabLst>
            </a:pP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TextShape 1"/>
          <p:cNvSpPr txBox="1"/>
          <p:nvPr/>
        </p:nvSpPr>
        <p:spPr>
          <a:xfrm>
            <a:off x="457200" y="274680"/>
            <a:ext cx="8229240" cy="1142640"/>
          </a:xfrm>
          <a:prstGeom prst="rect">
            <a:avLst/>
          </a:prstGeom>
          <a:noFill/>
          <a:ln>
            <a:noFill/>
          </a:ln>
        </p:spPr>
        <p:txBody>
          <a:bodyPr anchor="ctr">
            <a:normAutofit fontScale="18000"/>
          </a:bodyPr>
          <a:p>
            <a:pPr algn="ctr">
              <a:lnSpc>
                <a:spcPct val="100000"/>
              </a:lnSpc>
            </a:pPr>
            <a:br/>
            <a:br/>
            <a:r>
              <a:rPr b="1" lang="ru-RU" sz="2700" spc="-1" strike="noStrike">
                <a:solidFill>
                  <a:srgbClr val="0070c0"/>
                </a:solidFill>
                <a:latin typeface="Calibri"/>
              </a:rPr>
              <a:t>Набиев Р.А., Шакиров И.Я. </a:t>
            </a:r>
            <a:br/>
            <a:r>
              <a:rPr b="1" lang="ru-RU" sz="2700" spc="-1" strike="noStrike">
                <a:solidFill>
                  <a:srgbClr val="0070c0"/>
                </a:solidFill>
                <a:latin typeface="Calibri"/>
              </a:rPr>
              <a:t>«Ареалы активизации исламских фундаменталистских течений в постсоветских среднеазиатских государствах»</a:t>
            </a:r>
            <a:br/>
            <a:endParaRPr b="0" lang="ru-RU" sz="2700" spc="-1" strike="noStrike">
              <a:solidFill>
                <a:srgbClr val="000000"/>
              </a:solidFill>
              <a:latin typeface="Calibri"/>
            </a:endParaRPr>
          </a:p>
        </p:txBody>
      </p:sp>
      <p:sp>
        <p:nvSpPr>
          <p:cNvPr id="96" name="TextShape 2"/>
          <p:cNvSpPr txBox="1"/>
          <p:nvPr/>
        </p:nvSpPr>
        <p:spPr>
          <a:xfrm>
            <a:off x="457200" y="1600200"/>
            <a:ext cx="8229240" cy="4525560"/>
          </a:xfrm>
          <a:prstGeom prst="rect">
            <a:avLst/>
          </a:prstGeom>
          <a:noFill/>
          <a:ln>
            <a:noFill/>
          </a:ln>
        </p:spPr>
        <p:txBody>
          <a:bodyPr>
            <a:normAutofit/>
          </a:bodyPr>
          <a:p>
            <a:pPr>
              <a:lnSpc>
                <a:spcPct val="100000"/>
              </a:lnSpc>
              <a:spcBef>
                <a:spcPts val="641"/>
              </a:spcBef>
              <a:tabLst>
                <a:tab algn="l" pos="0"/>
              </a:tabLst>
            </a:pPr>
            <a:endParaRPr b="0" lang="ru-RU" sz="3200" spc="-1" strike="noStrike">
              <a:solidFill>
                <a:srgbClr val="000000"/>
              </a:solidFill>
              <a:latin typeface="Calibri"/>
            </a:endParaRPr>
          </a:p>
          <a:p>
            <a:pPr>
              <a:lnSpc>
                <a:spcPct val="100000"/>
              </a:lnSpc>
              <a:spcBef>
                <a:spcPts val="641"/>
              </a:spcBef>
              <a:tabLst>
                <a:tab algn="l" pos="0"/>
              </a:tabLst>
            </a:pPr>
            <a:r>
              <a:rPr b="0" lang="ru-RU" sz="3200" spc="-1" strike="noStrike">
                <a:solidFill>
                  <a:srgbClr val="000000"/>
                </a:solidFill>
                <a:latin typeface="Calibri"/>
              </a:rPr>
              <a:t>«Регион, и без того имеющий высокий конфликтный потенциал ввиду нерешенных межгосударственных, межэтнических вопросов, является очагом роста радикальных религиозных течений»</a:t>
            </a:r>
            <a:endParaRPr b="0" lang="ru-RU" sz="3200" spc="-1" strike="noStrike">
              <a:solidFill>
                <a:srgbClr val="000000"/>
              </a:solidFill>
              <a:latin typeface="Calibri"/>
            </a:endParaRPr>
          </a:p>
          <a:p>
            <a:pPr>
              <a:lnSpc>
                <a:spcPct val="100000"/>
              </a:lnSpc>
              <a:spcBef>
                <a:spcPts val="641"/>
              </a:spcBef>
              <a:tabLst>
                <a:tab algn="l" pos="0"/>
              </a:tabLst>
            </a:pP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ru-RU" sz="3200" spc="-1" strike="noStrike">
                <a:solidFill>
                  <a:srgbClr val="0070c0"/>
                </a:solidFill>
                <a:latin typeface="Calibri"/>
              </a:rPr>
              <a:t>Алексей Малашенко. Исламская экономика: есть ли шанс на развитие</a:t>
            </a:r>
            <a:endParaRPr b="0" lang="ru-RU" sz="3200" spc="-1" strike="noStrike">
              <a:solidFill>
                <a:srgbClr val="000000"/>
              </a:solidFill>
              <a:latin typeface="Calibri"/>
            </a:endParaRPr>
          </a:p>
        </p:txBody>
      </p:sp>
      <p:sp>
        <p:nvSpPr>
          <p:cNvPr id="98" name="TextShape 2"/>
          <p:cNvSpPr txBox="1"/>
          <p:nvPr/>
        </p:nvSpPr>
        <p:spPr>
          <a:xfrm>
            <a:off x="457200" y="1600200"/>
            <a:ext cx="8229240" cy="4525560"/>
          </a:xfrm>
          <a:prstGeom prst="rect">
            <a:avLst/>
          </a:prstGeom>
          <a:noFill/>
          <a:ln>
            <a:noFill/>
          </a:ln>
        </p:spPr>
        <p:txBody>
          <a:bodyPr>
            <a:noAutofit/>
          </a:bodyPr>
          <a:p>
            <a:pPr>
              <a:lnSpc>
                <a:spcPct val="100000"/>
              </a:lnSpc>
              <a:spcBef>
                <a:spcPts val="641"/>
              </a:spcBef>
              <a:tabLst>
                <a:tab algn="l" pos="0"/>
              </a:tabLst>
            </a:pPr>
            <a:r>
              <a:rPr b="0" lang="ru-RU" sz="3200" spc="-1" strike="noStrike">
                <a:solidFill>
                  <a:srgbClr val="000000"/>
                </a:solidFill>
                <a:latin typeface="Calibri"/>
              </a:rPr>
              <a:t>«Ислам — самая «обмирщённая» из мировых религий, </a:t>
            </a:r>
            <a:endParaRPr b="0" lang="ru-RU" sz="3200" spc="-1" strike="noStrike">
              <a:solidFill>
                <a:srgbClr val="000000"/>
              </a:solidFill>
              <a:latin typeface="Calibri"/>
            </a:endParaRPr>
          </a:p>
          <a:p>
            <a:pPr>
              <a:lnSpc>
                <a:spcPct val="100000"/>
              </a:lnSpc>
              <a:spcBef>
                <a:spcPts val="641"/>
              </a:spcBef>
              <a:tabLst>
                <a:tab algn="l" pos="0"/>
              </a:tabLst>
            </a:pPr>
            <a:r>
              <a:rPr b="0" lang="ru-RU" sz="3200" spc="-1" strike="noStrike">
                <a:solidFill>
                  <a:srgbClr val="000000"/>
                </a:solidFill>
                <a:latin typeface="Calibri"/>
              </a:rPr>
              <a:t>то есть более прочих обращённая на решение мирских вопросов, в том числе политических и экономических. </a:t>
            </a:r>
            <a:endParaRPr b="0" lang="ru-RU" sz="3200" spc="-1" strike="noStrike">
              <a:solidFill>
                <a:srgbClr val="000000"/>
              </a:solidFill>
              <a:latin typeface="Calibri"/>
            </a:endParaRPr>
          </a:p>
          <a:p>
            <a:pPr>
              <a:lnSpc>
                <a:spcPct val="100000"/>
              </a:lnSpc>
              <a:spcBef>
                <a:spcPts val="641"/>
              </a:spcBef>
              <a:tabLst>
                <a:tab algn="l" pos="0"/>
              </a:tabLst>
            </a:pPr>
            <a:r>
              <a:rPr b="0" lang="ru-RU" sz="3200" spc="-1" strike="noStrike">
                <a:solidFill>
                  <a:srgbClr val="000000"/>
                </a:solidFill>
                <a:latin typeface="Calibri"/>
              </a:rPr>
              <a:t>Иногда ислам называют «тотальной религией», а мусульмане считают его «образом жизни». </a:t>
            </a: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ru-RU" sz="2800" spc="-1" strike="noStrike">
                <a:solidFill>
                  <a:srgbClr val="0070c0"/>
                </a:solidFill>
                <a:latin typeface="Calibri"/>
              </a:rPr>
              <a:t>Ноа Такер. «Длинная дорога во множественные общества и светские государства»</a:t>
            </a:r>
            <a:endParaRPr b="0" lang="ru-RU" sz="2800" spc="-1" strike="noStrike">
              <a:solidFill>
                <a:srgbClr val="000000"/>
              </a:solidFill>
              <a:latin typeface="Calibri"/>
            </a:endParaRPr>
          </a:p>
        </p:txBody>
      </p:sp>
      <p:sp>
        <p:nvSpPr>
          <p:cNvPr id="100" name="TextShape 2"/>
          <p:cNvSpPr txBox="1"/>
          <p:nvPr/>
        </p:nvSpPr>
        <p:spPr>
          <a:xfrm>
            <a:off x="457200" y="1600200"/>
            <a:ext cx="8229240" cy="4525560"/>
          </a:xfrm>
          <a:prstGeom prst="rect">
            <a:avLst/>
          </a:prstGeom>
          <a:noFill/>
          <a:ln>
            <a:noFill/>
          </a:ln>
        </p:spPr>
        <p:txBody>
          <a:bodyPr>
            <a:normAutofit fontScale="39000"/>
          </a:bodyPr>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«Два фактора влияют: «Тебя не хотят: ты не принадлежишь своей родине, твое правительство не заботится о тебе, и ты никому не нужен. Но мы хотим тебя; если ты присоединишься к нам, ты, наконец, будешь нужным. </a:t>
            </a:r>
            <a:endParaRPr b="0" lang="ru-RU"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ru-RU" sz="3200" spc="-1" strike="noStrike">
                <a:solidFill>
                  <a:srgbClr val="000000"/>
                </a:solidFill>
                <a:latin typeface="Calibri"/>
              </a:rPr>
              <a:t>Второе вытекает из первого: «ты не можешь быть «настоящим» мусульманином в своем доме» (т.е. в своей стране). Поэтому, если ты не покинешь его и продолжишь жить там, где не можешь следовать правилам своей религии, ты отправишься в ад. Только с нами вы можете быть истинным мусульманином».</a:t>
            </a: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TextShape 1"/>
          <p:cNvSpPr txBox="1"/>
          <p:nvPr/>
        </p:nvSpPr>
        <p:spPr>
          <a:xfrm>
            <a:off x="457200" y="274680"/>
            <a:ext cx="8229240" cy="1142640"/>
          </a:xfrm>
          <a:prstGeom prst="rect">
            <a:avLst/>
          </a:prstGeom>
          <a:noFill/>
          <a:ln>
            <a:noFill/>
          </a:ln>
        </p:spPr>
        <p:txBody>
          <a:bodyPr anchor="ctr">
            <a:noAutofit/>
          </a:bodyPr>
          <a:p>
            <a:pPr algn="ctr">
              <a:lnSpc>
                <a:spcPct val="100000"/>
              </a:lnSpc>
            </a:pPr>
            <a:br/>
            <a:r>
              <a:rPr b="1" lang="ru-RU" sz="2800" spc="-1" strike="noStrike">
                <a:solidFill>
                  <a:srgbClr val="0070c0"/>
                </a:solidFill>
                <a:latin typeface="Calibri"/>
              </a:rPr>
              <a:t>Татяна Дронзина, Бакыт Дубанаев. «Кыргызстанские боевики в зарубежных террористических организациях»</a:t>
            </a:r>
            <a:br/>
            <a:endParaRPr b="0" lang="ru-RU" sz="2800" spc="-1" strike="noStrike">
              <a:solidFill>
                <a:srgbClr val="000000"/>
              </a:solidFill>
              <a:latin typeface="Calibri"/>
            </a:endParaRPr>
          </a:p>
        </p:txBody>
      </p:sp>
      <p:sp>
        <p:nvSpPr>
          <p:cNvPr id="102" name="TextShape 2"/>
          <p:cNvSpPr txBox="1"/>
          <p:nvPr/>
        </p:nvSpPr>
        <p:spPr>
          <a:xfrm>
            <a:off x="457200" y="1600200"/>
            <a:ext cx="8229240" cy="4525560"/>
          </a:xfrm>
          <a:prstGeom prst="rect">
            <a:avLst/>
          </a:prstGeom>
          <a:noFill/>
          <a:ln>
            <a:noFill/>
          </a:ln>
        </p:spPr>
        <p:txBody>
          <a:bodyPr>
            <a:normAutofit fontScale="28000"/>
          </a:bodyPr>
          <a:p>
            <a:pPr>
              <a:lnSpc>
                <a:spcPct val="100000"/>
              </a:lnSpc>
              <a:spcBef>
                <a:spcPts val="641"/>
              </a:spcBef>
              <a:tabLst>
                <a:tab algn="l" pos="0"/>
              </a:tabLst>
            </a:pPr>
            <a:r>
              <a:rPr b="0" lang="ru-RU" sz="3200" spc="-1" strike="noStrike">
                <a:solidFill>
                  <a:srgbClr val="000000"/>
                </a:solidFill>
                <a:latin typeface="Calibri"/>
              </a:rPr>
              <a:t>«Этот слой мотивации связан с тем, что мы называем "убожество местной жизни". Значительная часть боевиков и их жен не знают, как может функционировать общество с налаженными социальными услугами, разумным проведением свободного времени и досуга. Им знакома только средняя школа, затем работа и мигрантская жизнь в России, со всеми ее лишениями и трудностями. В какой-то момент у них появляется желание разорвать узкий кругозор повседневной жизни, повидать мир и куда-то поехать, поучаствовать в авантюре, которая сделает с жизнь интересной и волнующей. Не на последнем месте, многими руководила романтика и возможность реализовать себя».</a:t>
            </a:r>
            <a:endParaRPr b="0" lang="ru-RU" sz="3200" spc="-1" strike="noStrike">
              <a:solidFill>
                <a:srgbClr val="000000"/>
              </a:solidFill>
              <a:latin typeface="Calibri"/>
            </a:endParaRPr>
          </a:p>
          <a:p>
            <a:pPr>
              <a:lnSpc>
                <a:spcPct val="100000"/>
              </a:lnSpc>
              <a:spcBef>
                <a:spcPts val="641"/>
              </a:spcBef>
              <a:tabLst>
                <a:tab algn="l" pos="0"/>
              </a:tabLst>
            </a:pPr>
            <a:endParaRPr b="0" lang="ru-RU"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1766</TotalTime>
  <Application>LibreOffice/6.4.7.2$Linux_X86_64 LibreOffice_project/40$Build-2</Application>
  <Words>622</Words>
  <Paragraphs>36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Анна Кириленко</dc:creator>
  <dc:description/>
  <dc:language>ru-RU</dc:language>
  <cp:lastModifiedBy/>
  <dcterms:modified xsi:type="dcterms:W3CDTF">2022-12-11T15:33:50Z</dcterms:modified>
  <cp:revision>203</cp:revision>
  <dc:subject/>
  <dc:title>Слайд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Экран (4:3)</vt:lpwstr>
  </property>
  <property fmtid="{D5CDD505-2E9C-101B-9397-08002B2CF9AE}" pid="9" name="ScaleCrop">
    <vt:bool>0</vt:bool>
  </property>
  <property fmtid="{D5CDD505-2E9C-101B-9397-08002B2CF9AE}" pid="10" name="ShareDoc">
    <vt:bool>0</vt:bool>
  </property>
  <property fmtid="{D5CDD505-2E9C-101B-9397-08002B2CF9AE}" pid="11" name="Slides">
    <vt:i4>11</vt:i4>
  </property>
</Properties>
</file>