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9" r:id="rId52"/>
    <p:sldId id="306" r:id="rId53"/>
    <p:sldId id="307" r:id="rId54"/>
    <p:sldId id="308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37" r:id="rId65"/>
    <p:sldId id="319" r:id="rId66"/>
    <p:sldId id="320" r:id="rId67"/>
    <p:sldId id="321" r:id="rId68"/>
    <p:sldId id="322" r:id="rId69"/>
    <p:sldId id="323" r:id="rId70"/>
    <p:sldId id="326" r:id="rId71"/>
    <p:sldId id="327" r:id="rId72"/>
    <p:sldId id="324" r:id="rId73"/>
    <p:sldId id="325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AC5F0-4FC1-4759-B794-F7A8E426E1AB}" type="datetimeFigureOut">
              <a:rPr lang="ru-RU" smtClean="0"/>
              <a:pPr/>
              <a:t>02.06.2019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7B076-489E-449A-BD18-EF1CDD5B335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Общие тенденции региона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Саида Арифханова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ru-RU" sz="2000" dirty="0" err="1" smtClean="0"/>
              <a:t>Матуридитскую</a:t>
            </a:r>
            <a:r>
              <a:rPr lang="ru-RU" sz="2000" dirty="0" smtClean="0"/>
              <a:t> школу</a:t>
            </a:r>
          </a:p>
          <a:p>
            <a:r>
              <a:rPr lang="ru-RU" sz="2000" dirty="0" smtClean="0"/>
              <a:t>Ханафитский </a:t>
            </a:r>
            <a:r>
              <a:rPr lang="ru-RU" sz="2000" dirty="0" err="1" smtClean="0"/>
              <a:t>махзаб</a:t>
            </a:r>
            <a:endParaRPr lang="ru-RU" sz="2000" dirty="0" smtClean="0"/>
          </a:p>
          <a:p>
            <a:r>
              <a:rPr lang="ru-RU" sz="2000" dirty="0" smtClean="0"/>
              <a:t>Вы </a:t>
            </a:r>
            <a:r>
              <a:rPr lang="ru-RU" sz="2000" dirty="0" err="1" smtClean="0"/>
              <a:t>подтверждаете,что</a:t>
            </a:r>
            <a:r>
              <a:rPr lang="ru-RU" sz="2000" dirty="0" smtClean="0"/>
              <a:t> </a:t>
            </a:r>
            <a:r>
              <a:rPr lang="ru-RU" sz="2000" dirty="0" err="1" smtClean="0"/>
              <a:t>вы</a:t>
            </a:r>
            <a:r>
              <a:rPr lang="ru-RU" sz="2000" dirty="0" smtClean="0"/>
              <a:t>  мусульманин и   </a:t>
            </a:r>
            <a:r>
              <a:rPr lang="ru-RU" sz="2000" dirty="0" err="1" smtClean="0"/>
              <a:t>понимание,что</a:t>
            </a:r>
            <a:r>
              <a:rPr lang="ru-RU" sz="2000" dirty="0" smtClean="0"/>
              <a:t> твоя вера-это твои отношения с </a:t>
            </a:r>
            <a:r>
              <a:rPr lang="ru-RU" sz="2000" dirty="0" err="1" smtClean="0"/>
              <a:t>богом,а</a:t>
            </a:r>
            <a:r>
              <a:rPr lang="ru-RU" sz="2000" dirty="0" smtClean="0"/>
              <a:t> не твои  отношения с имамом и шейхом.</a:t>
            </a:r>
          </a:p>
          <a:p>
            <a:r>
              <a:rPr lang="ru-RU" sz="2000" dirty="0" smtClean="0"/>
              <a:t>Местная центрально-азиатская форма бытования- «религиозный минимализм» на фоне постоянного процесса реисламизации</a:t>
            </a:r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При династии </a:t>
            </a:r>
            <a:r>
              <a:rPr lang="ru-RU" sz="2000" dirty="0" err="1" smtClean="0"/>
              <a:t>Саманидов</a:t>
            </a:r>
            <a:r>
              <a:rPr lang="ru-RU" sz="2000" dirty="0"/>
              <a:t> </a:t>
            </a:r>
            <a:r>
              <a:rPr lang="ru-RU" sz="2000" dirty="0" smtClean="0"/>
              <a:t>11-12 век до Монголов</a:t>
            </a:r>
          </a:p>
          <a:p>
            <a:r>
              <a:rPr lang="ru-RU" sz="2000" dirty="0" smtClean="0"/>
              <a:t>После Монголов повторная реисламизации</a:t>
            </a:r>
          </a:p>
          <a:p>
            <a:endParaRPr lang="ru-RU" sz="2000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14810" y="3929066"/>
            <a:ext cx="48463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Протестное настроение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Часто молодежь видит возможность перемен в стране на пути введения шариата, как формы основного законодательства</a:t>
            </a:r>
          </a:p>
          <a:p>
            <a:r>
              <a:rPr lang="ru-RU" dirty="0" smtClean="0"/>
              <a:t>Такое представление формируется под влиянием «внешнего фактора» и внутренних условий</a:t>
            </a:r>
          </a:p>
          <a:p>
            <a:r>
              <a:rPr lang="ru-RU" dirty="0" smtClean="0"/>
              <a:t>Руководство страны считает внешний фактор решающим для распространения  религиозного экстремизма</a:t>
            </a:r>
            <a:endParaRPr lang="ru-RU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Почва для распространения </a:t>
            </a:r>
            <a:r>
              <a:rPr lang="ru-RU" sz="3200" dirty="0" err="1" smtClean="0"/>
              <a:t>экстремизма-точка</a:t>
            </a:r>
            <a:r>
              <a:rPr lang="ru-RU" sz="3200" dirty="0" smtClean="0"/>
              <a:t> зрения государства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Низкий уровень грамотности и культуры</a:t>
            </a:r>
          </a:p>
          <a:p>
            <a:r>
              <a:rPr lang="ru-RU" dirty="0" smtClean="0"/>
              <a:t>Низкий уровень светских и религиозных знаний</a:t>
            </a:r>
          </a:p>
          <a:p>
            <a:r>
              <a:rPr lang="ru-RU" dirty="0" smtClean="0"/>
              <a:t>Безразличие по отношению к национальным и религиозным ценностям</a:t>
            </a:r>
            <a:endParaRPr lang="ru-RU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Таджикистан с давних пор  выступает объектом подрывных действий целого ряда организаций: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-международных</a:t>
            </a:r>
            <a:br>
              <a:rPr lang="ru-RU" dirty="0" smtClean="0"/>
            </a:br>
            <a:r>
              <a:rPr lang="ru-RU" dirty="0" smtClean="0"/>
              <a:t>-региональных</a:t>
            </a:r>
            <a:br>
              <a:rPr lang="ru-RU" dirty="0" smtClean="0"/>
            </a:br>
            <a:r>
              <a:rPr lang="ru-RU" dirty="0" smtClean="0"/>
              <a:t>-национальных</a:t>
            </a:r>
            <a:br>
              <a:rPr lang="ru-RU" dirty="0" smtClean="0"/>
            </a:br>
            <a:r>
              <a:rPr lang="ru-RU" dirty="0" smtClean="0"/>
              <a:t>Многие из этих организаций стоят на позиции исламского экстремизма и терроризма</a:t>
            </a:r>
            <a:endParaRPr lang="ru-RU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>
            <a:normAutofit fontScale="90000"/>
          </a:bodyPr>
          <a:lstStyle/>
          <a:p>
            <a:pPr marL="742950" indent="-742950" algn="l"/>
            <a:r>
              <a:rPr lang="ru-RU" sz="4000" dirty="0" smtClean="0"/>
              <a:t>Экстремистское подполье в</a:t>
            </a:r>
            <a:br>
              <a:rPr lang="ru-RU" sz="4000" dirty="0" smtClean="0"/>
            </a:br>
            <a:r>
              <a:rPr lang="ru-RU" sz="4000" dirty="0" smtClean="0"/>
              <a:t>Таджикистане связанно со своими единомышленниками в государствах Ц.А. а также и в других странах:</a:t>
            </a:r>
            <a:br>
              <a:rPr lang="ru-RU" sz="4000" dirty="0" smtClean="0"/>
            </a:br>
            <a:r>
              <a:rPr lang="ru-RU" sz="4000" dirty="0" smtClean="0"/>
              <a:t>-Иран</a:t>
            </a:r>
            <a:br>
              <a:rPr lang="ru-RU" sz="4000" dirty="0" smtClean="0"/>
            </a:br>
            <a:r>
              <a:rPr lang="ru-RU" sz="4000" dirty="0" smtClean="0"/>
              <a:t>-Пакистан</a:t>
            </a:r>
            <a:br>
              <a:rPr lang="ru-RU" sz="4000" dirty="0" smtClean="0"/>
            </a:br>
            <a:r>
              <a:rPr lang="ru-RU" sz="4000" dirty="0" smtClean="0"/>
              <a:t>-Афганистан</a:t>
            </a:r>
            <a:br>
              <a:rPr lang="ru-RU" sz="4000" dirty="0" smtClean="0"/>
            </a:br>
            <a:r>
              <a:rPr lang="ru-RU" sz="4000" dirty="0" smtClean="0"/>
              <a:t>-Турция,</a:t>
            </a:r>
            <a:br>
              <a:rPr lang="ru-RU" sz="4000" dirty="0" smtClean="0"/>
            </a:br>
            <a:r>
              <a:rPr lang="ru-RU" sz="4000" dirty="0" smtClean="0"/>
              <a:t>-Сирия,</a:t>
            </a:r>
            <a:br>
              <a:rPr lang="ru-RU" sz="4000" dirty="0" smtClean="0"/>
            </a:br>
            <a:r>
              <a:rPr lang="ru-RU" sz="4000" dirty="0" smtClean="0"/>
              <a:t>-Египет,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-Ливия</a:t>
            </a:r>
            <a:endParaRPr lang="ru-RU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трудно доступных районах продолжают функционировать базы и лагеря подготовки</a:t>
            </a:r>
            <a:br>
              <a:rPr lang="ru-RU" dirty="0" smtClean="0"/>
            </a:br>
            <a:r>
              <a:rPr lang="ru-RU" dirty="0" smtClean="0"/>
              <a:t>Среди этих групп можно встретить членов международных террористических формирований :</a:t>
            </a:r>
            <a:br>
              <a:rPr lang="ru-RU" dirty="0" smtClean="0"/>
            </a:br>
            <a:r>
              <a:rPr lang="ru-RU" dirty="0" smtClean="0"/>
              <a:t>арабов, таджиков, </a:t>
            </a:r>
            <a:r>
              <a:rPr lang="ru-RU" dirty="0" err="1" smtClean="0"/>
              <a:t>узбеков,кыргызов</a:t>
            </a:r>
            <a:r>
              <a:rPr lang="ru-RU" dirty="0" smtClean="0"/>
              <a:t>, казахов и др.</a:t>
            </a:r>
            <a:endParaRPr lang="ru-RU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Государство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Стремится оказать выгодное им влияние на религиозную - политическую ситуацию:</a:t>
            </a:r>
          </a:p>
          <a:p>
            <a:r>
              <a:rPr lang="ru-RU" dirty="0" smtClean="0"/>
              <a:t>С 1990-активно действует  по распространению экстремизма межведомственная разведка Пакистана(ИСИ)</a:t>
            </a:r>
          </a:p>
          <a:p>
            <a:r>
              <a:rPr lang="ru-RU" dirty="0" smtClean="0"/>
              <a:t>-отдельные исламские организации Исламской Республики Афганистан</a:t>
            </a:r>
          </a:p>
          <a:p>
            <a:r>
              <a:rPr lang="ru-RU" dirty="0" smtClean="0"/>
              <a:t>Исламской республики Иран</a:t>
            </a:r>
          </a:p>
          <a:p>
            <a:r>
              <a:rPr lang="ru-RU" dirty="0" smtClean="0"/>
              <a:t>Внешние силы не столько импортировали эту идеологию, сколько служили катализаторами ее распространения.</a:t>
            </a:r>
            <a:endParaRPr lang="ru-RU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Исламская республика Иран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ru-RU" dirty="0" smtClean="0"/>
              <a:t>Ведет активную работу с целью внедрения и закрепления в различных государственных учреждениях и религиозных структурах Таджикистана  лиц, прошедших подготовку в Иране</a:t>
            </a:r>
            <a:endParaRPr lang="ru-RU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США и их спец.службы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Пытаются оказывать влияние на таджикских мусульманских священнослужителей, деятелей религиозно-политических сил, представителей власти, представителей контролирующих религиозных организаций</a:t>
            </a:r>
            <a:endParaRPr lang="ru-RU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Зарубежные исламские экстремистские организации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Широко используют СМИ и ИНТЕРНЕТ как популярные у молодежи инструменты</a:t>
            </a:r>
          </a:p>
          <a:p>
            <a:r>
              <a:rPr lang="ru-RU" dirty="0" smtClean="0"/>
              <a:t>Из за рубежа в большом количестве  поступает:</a:t>
            </a:r>
          </a:p>
          <a:p>
            <a:r>
              <a:rPr lang="ru-RU" dirty="0" smtClean="0"/>
              <a:t>Литература</a:t>
            </a:r>
          </a:p>
          <a:p>
            <a:r>
              <a:rPr lang="ru-RU" dirty="0" smtClean="0"/>
              <a:t>Аудио-видео</a:t>
            </a:r>
          </a:p>
          <a:p>
            <a:r>
              <a:rPr lang="ru-RU" dirty="0" smtClean="0"/>
              <a:t>Материал экстремистского содержания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Молодежь уезжает из страны: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 каналам трудоустройства</a:t>
            </a:r>
          </a:p>
          <a:p>
            <a:r>
              <a:rPr lang="ru-RU" dirty="0" smtClean="0"/>
              <a:t>С целью получение образования</a:t>
            </a:r>
          </a:p>
          <a:p>
            <a:r>
              <a:rPr lang="ru-RU" dirty="0" smtClean="0"/>
              <a:t>С целью культурного обмена</a:t>
            </a:r>
          </a:p>
          <a:p>
            <a:r>
              <a:rPr lang="ru-RU" dirty="0" smtClean="0"/>
              <a:t>С целью паломничества</a:t>
            </a:r>
          </a:p>
          <a:p>
            <a:endParaRPr lang="ru-RU" dirty="0" smtClean="0"/>
          </a:p>
          <a:p>
            <a:r>
              <a:rPr lang="ru-RU" dirty="0" smtClean="0"/>
              <a:t>Часто они попадают заграницу нелегально ли полулегально:</a:t>
            </a:r>
          </a:p>
          <a:p>
            <a:r>
              <a:rPr lang="ru-RU" dirty="0" smtClean="0"/>
              <a:t>Беженцы</a:t>
            </a:r>
          </a:p>
          <a:p>
            <a:r>
              <a:rPr lang="ru-RU" dirty="0" smtClean="0"/>
              <a:t>Трудовые </a:t>
            </a:r>
            <a:r>
              <a:rPr lang="ru-RU" dirty="0" err="1" smtClean="0"/>
              <a:t>мигранты-подавляющее</a:t>
            </a:r>
            <a:r>
              <a:rPr lang="ru-RU" dirty="0" smtClean="0"/>
              <a:t> большинство в </a:t>
            </a:r>
            <a:r>
              <a:rPr lang="ru-RU" dirty="0" err="1" smtClean="0"/>
              <a:t>Росии</a:t>
            </a:r>
            <a:endParaRPr lang="ru-RU" dirty="0" smtClean="0"/>
          </a:p>
          <a:p>
            <a:r>
              <a:rPr lang="ru-RU" dirty="0" smtClean="0"/>
              <a:t>Преследующие цели участия в действиях вооруженных формирований в «горячих точках»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Эпоха независимости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Посредством речей первых лиц</a:t>
            </a:r>
          </a:p>
          <a:p>
            <a:r>
              <a:rPr lang="ru-RU" dirty="0" smtClean="0"/>
              <a:t>(известно ,что речи для них пишут пресс службы)</a:t>
            </a:r>
          </a:p>
          <a:p>
            <a:r>
              <a:rPr lang="ru-RU" dirty="0" smtClean="0"/>
              <a:t>Посредством официальных документов объявили ислам  историческим духовным  национальным наследием.</a:t>
            </a:r>
          </a:p>
          <a:p>
            <a:r>
              <a:rPr lang="ru-RU" dirty="0" smtClean="0"/>
              <a:t>Но что такое исламское наследие?</a:t>
            </a:r>
          </a:p>
          <a:p>
            <a:r>
              <a:rPr lang="ru-RU" dirty="0" smtClean="0"/>
              <a:t>И что такое национальное наследие?</a:t>
            </a:r>
            <a:endParaRPr lang="ru-RU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власти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Коррупция</a:t>
            </a:r>
          </a:p>
          <a:p>
            <a:r>
              <a:rPr lang="ru-RU" dirty="0" smtClean="0"/>
              <a:t>Избирательный протекционизм</a:t>
            </a:r>
          </a:p>
          <a:p>
            <a:r>
              <a:rPr lang="ru-RU" dirty="0" err="1" smtClean="0"/>
              <a:t>Клановость</a:t>
            </a:r>
            <a:endParaRPr lang="ru-RU" dirty="0" smtClean="0"/>
          </a:p>
          <a:p>
            <a:r>
              <a:rPr lang="ru-RU" dirty="0" smtClean="0"/>
              <a:t>Невозможность установления справедливости</a:t>
            </a:r>
          </a:p>
          <a:p>
            <a:r>
              <a:rPr lang="ru-RU" dirty="0" smtClean="0"/>
              <a:t>Невозможность равномерного распределения ресурсов</a:t>
            </a:r>
          </a:p>
          <a:p>
            <a:r>
              <a:rPr lang="ru-RU" dirty="0" smtClean="0"/>
              <a:t>Дефицит материальных (финансовых) ресурсов выделяемых для решения проблем молодежи</a:t>
            </a:r>
          </a:p>
          <a:p>
            <a:r>
              <a:rPr lang="ru-RU" dirty="0" smtClean="0"/>
              <a:t>Демонтаж системы невозможен без ущерба для политической власти</a:t>
            </a:r>
            <a:endParaRPr lang="ru-RU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власти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Практикует экспорт рабочей силы </a:t>
            </a:r>
            <a:r>
              <a:rPr lang="ru-RU" dirty="0" err="1" smtClean="0"/>
              <a:t>зарубеж</a:t>
            </a:r>
            <a:endParaRPr lang="ru-RU" dirty="0" smtClean="0"/>
          </a:p>
          <a:p>
            <a:r>
              <a:rPr lang="ru-RU" dirty="0" smtClean="0"/>
              <a:t>«избавление» от молодых людей, создающих нагрузку на бюджет</a:t>
            </a:r>
          </a:p>
          <a:p>
            <a:r>
              <a:rPr lang="ru-RU" dirty="0" smtClean="0"/>
              <a:t>Снижение социальной ответственности государства за своих граждан</a:t>
            </a:r>
          </a:p>
          <a:p>
            <a:r>
              <a:rPr lang="ru-RU" dirty="0" smtClean="0"/>
              <a:t>Обеспечение семей трудовых мигрантов за счет работающих мигрантов</a:t>
            </a:r>
          </a:p>
          <a:p>
            <a:r>
              <a:rPr lang="ru-RU" dirty="0" smtClean="0"/>
              <a:t>Граждане страны - это основной ресурс Таджикистана</a:t>
            </a:r>
          </a:p>
          <a:p>
            <a:r>
              <a:rPr lang="ru-RU" dirty="0" smtClean="0"/>
              <a:t>Их трудовая деятельность основной источник средств для социального обеспечения: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Детей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Инвалидов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Старшего поколения</a:t>
            </a:r>
            <a:endParaRPr lang="ru-RU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власти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«Экспорт» молодежи за пределы страны как стратегия уменьшения критически  взрывоопасной массы молодых людей, недовольных политикой правительства и способных принять участие в возможных революционных событиях, в том числе и по сценарию «арабской весны»</a:t>
            </a:r>
            <a:endParaRPr lang="ru-RU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Страны куда выезжает в основном молодежь на заработки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1.Арабский Восток</a:t>
            </a:r>
          </a:p>
          <a:p>
            <a:pPr>
              <a:buNone/>
            </a:pPr>
            <a:r>
              <a:rPr lang="ru-RU" dirty="0" smtClean="0"/>
              <a:t>(Саудовская Аравия, Кувейт)</a:t>
            </a:r>
          </a:p>
          <a:p>
            <a:pPr>
              <a:buNone/>
            </a:pPr>
            <a:r>
              <a:rPr lang="ru-RU" dirty="0" smtClean="0"/>
              <a:t>2.США</a:t>
            </a:r>
          </a:p>
          <a:p>
            <a:pPr>
              <a:buNone/>
            </a:pPr>
            <a:r>
              <a:rPr lang="ru-RU" dirty="0" smtClean="0"/>
              <a:t>3.Канада</a:t>
            </a:r>
          </a:p>
          <a:p>
            <a:pPr>
              <a:buNone/>
            </a:pPr>
            <a:r>
              <a:rPr lang="ru-RU" dirty="0" smtClean="0"/>
              <a:t>4.Страны ЕС</a:t>
            </a:r>
          </a:p>
          <a:p>
            <a:pPr>
              <a:buNone/>
            </a:pPr>
            <a:r>
              <a:rPr lang="ru-RU" dirty="0" smtClean="0"/>
              <a:t>5.Австралия и Латинская Америка</a:t>
            </a:r>
          </a:p>
          <a:p>
            <a:pPr>
              <a:buNone/>
            </a:pPr>
            <a:r>
              <a:rPr lang="ru-RU" dirty="0" smtClean="0"/>
              <a:t>Выезд осуществляется по каналам трудоустройства , заключение брака, получения диплома, родственных связей</a:t>
            </a:r>
            <a:endParaRPr lang="ru-RU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Молодые люди, как объекты вербовки зарубежом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Попадают в поле зрения экстремистов</a:t>
            </a:r>
          </a:p>
          <a:p>
            <a:r>
              <a:rPr lang="ru-RU" dirty="0" smtClean="0"/>
              <a:t>В том числе и в США</a:t>
            </a:r>
          </a:p>
          <a:p>
            <a:r>
              <a:rPr lang="ru-RU" dirty="0" smtClean="0"/>
              <a:t>Канаде</a:t>
            </a:r>
          </a:p>
          <a:p>
            <a:r>
              <a:rPr lang="ru-RU" dirty="0" smtClean="0"/>
              <a:t>ЕС</a:t>
            </a:r>
          </a:p>
          <a:p>
            <a:r>
              <a:rPr lang="ru-RU" dirty="0" smtClean="0"/>
              <a:t>России и в регионе Ц.А.</a:t>
            </a:r>
          </a:p>
          <a:p>
            <a:r>
              <a:rPr lang="ru-RU" dirty="0" smtClean="0"/>
              <a:t>Подавляющая часть  вербовочных подходов осуществляется в отношении молодых людей из Таджикистана прибывающих в мусульманские страны для получения религиозного </a:t>
            </a:r>
            <a:r>
              <a:rPr lang="ru-RU" dirty="0" err="1" smtClean="0"/>
              <a:t>образования:В</a:t>
            </a:r>
            <a:r>
              <a:rPr lang="ru-RU" dirty="0" smtClean="0"/>
              <a:t> </a:t>
            </a:r>
            <a:r>
              <a:rPr lang="ru-RU" dirty="0" err="1" smtClean="0"/>
              <a:t>Иране,Пакистане,Афганистане,Египте,Саудовской</a:t>
            </a:r>
            <a:r>
              <a:rPr lang="ru-RU" dirty="0" smtClean="0"/>
              <a:t> </a:t>
            </a:r>
            <a:r>
              <a:rPr lang="ru-RU" dirty="0" err="1" smtClean="0"/>
              <a:t>Аравии,Йемене</a:t>
            </a:r>
            <a:endParaRPr lang="ru-RU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Молодые люди, как объекты вербовки зарубежом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Особо уязвимы те , которые не способны оплатить учебу в образовательных центрах Ближнего и Среднего Востока и вынуждены поступать в малоизвестные исламские центры Пакистана и Афганистана</a:t>
            </a:r>
          </a:p>
          <a:p>
            <a:endParaRPr lang="ru-RU" dirty="0" smtClean="0"/>
          </a:p>
          <a:p>
            <a:r>
              <a:rPr lang="ru-RU" dirty="0" smtClean="0"/>
              <a:t>Даже  поступление в Университет </a:t>
            </a:r>
            <a:r>
              <a:rPr lang="ru-RU" dirty="0" err="1" smtClean="0"/>
              <a:t>Аль-Азхар</a:t>
            </a:r>
            <a:r>
              <a:rPr lang="ru-RU" dirty="0" smtClean="0"/>
              <a:t> не гарантирует иммунитета от влияния религиозно-экстремистской организации братьев мусульман, которые ведут вербовочную работу в этом Университете, в основном, в отношении иностранных студентов</a:t>
            </a:r>
          </a:p>
          <a:p>
            <a:r>
              <a:rPr lang="ru-RU" dirty="0" smtClean="0"/>
              <a:t>В Саудовской Аравии все обучение ведется с точки зрения </a:t>
            </a:r>
            <a:r>
              <a:rPr lang="ru-RU" dirty="0" err="1" smtClean="0"/>
              <a:t>Ханбалитского</a:t>
            </a:r>
            <a:r>
              <a:rPr lang="ru-RU" dirty="0" smtClean="0"/>
              <a:t> </a:t>
            </a:r>
            <a:r>
              <a:rPr lang="ru-RU" dirty="0" err="1" smtClean="0"/>
              <a:t>махзаба,а</a:t>
            </a:r>
            <a:r>
              <a:rPr lang="ru-RU" dirty="0" smtClean="0"/>
              <a:t> не </a:t>
            </a:r>
            <a:r>
              <a:rPr lang="ru-RU" dirty="0" err="1" smtClean="0"/>
              <a:t>Ханафитского</a:t>
            </a:r>
            <a:r>
              <a:rPr lang="ru-RU" dirty="0" smtClean="0"/>
              <a:t>(традиционного для Таджикистана)</a:t>
            </a:r>
          </a:p>
          <a:p>
            <a:r>
              <a:rPr lang="ru-RU" dirty="0" smtClean="0"/>
              <a:t>Таджикские студенты также обучаются в Иране, где изучают идеи Иранской революции</a:t>
            </a:r>
          </a:p>
          <a:p>
            <a:r>
              <a:rPr lang="ru-RU" dirty="0" smtClean="0"/>
              <a:t>Иногда в силу своей неосведомленности   молодые люди вместо университетов попадают в лагеря боевиков и приобщаются к террористической деятельности</a:t>
            </a:r>
            <a:endParaRPr lang="ru-RU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Возврат студентов на Родину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Из за событий в Сирии  Государство инициировало компанию по   возвращению на Родину студентов обучающихся в религиозных учреждениях зарубежом:</a:t>
            </a:r>
          </a:p>
          <a:p>
            <a:r>
              <a:rPr lang="ru-RU" dirty="0" smtClean="0"/>
              <a:t>Обращение к родителям</a:t>
            </a:r>
          </a:p>
          <a:p>
            <a:r>
              <a:rPr lang="ru-RU" dirty="0" smtClean="0"/>
              <a:t>Угрозы в случае невозвращения с последующим обвинением в предательстве и «измене родине»</a:t>
            </a:r>
          </a:p>
          <a:p>
            <a:r>
              <a:rPr lang="ru-RU" dirty="0" smtClean="0"/>
              <a:t>Посредством переговоров с правительствами стран где они обучаются</a:t>
            </a:r>
            <a:endParaRPr lang="ru-RU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Массовое возвращение студентов в 2010 году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2000-массовое возвращение студентов</a:t>
            </a:r>
          </a:p>
          <a:p>
            <a:r>
              <a:rPr lang="ru-RU" dirty="0" smtClean="0"/>
              <a:t>1000 человек продолжают обучаться</a:t>
            </a:r>
          </a:p>
          <a:p>
            <a:r>
              <a:rPr lang="ru-RU" dirty="0" smtClean="0"/>
              <a:t>С 2011 года  получение религиозного образования зарубежом  разрешается только после получения религиозного образования в Таджикистане</a:t>
            </a:r>
          </a:p>
          <a:p>
            <a:r>
              <a:rPr lang="ru-RU" dirty="0" smtClean="0"/>
              <a:t>Что, как считается, должно снизить влияние внешнего фактора</a:t>
            </a:r>
            <a:endParaRPr lang="ru-RU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Внутренние причины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Социальные</a:t>
            </a:r>
          </a:p>
          <a:p>
            <a:r>
              <a:rPr lang="ru-RU" dirty="0" smtClean="0"/>
              <a:t>Политические</a:t>
            </a:r>
          </a:p>
          <a:p>
            <a:r>
              <a:rPr lang="ru-RU" dirty="0" smtClean="0"/>
              <a:t>Экономические</a:t>
            </a:r>
          </a:p>
          <a:p>
            <a:r>
              <a:rPr lang="ru-RU" dirty="0" smtClean="0"/>
              <a:t>Духовные</a:t>
            </a:r>
            <a:endParaRPr lang="ru-RU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Перечень внутренних факторов: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Резкое снижение уровня жизни</a:t>
            </a:r>
          </a:p>
          <a:p>
            <a:r>
              <a:rPr lang="ru-RU" dirty="0" smtClean="0"/>
              <a:t>Стихийное развитие рыночных отношений</a:t>
            </a:r>
          </a:p>
          <a:p>
            <a:r>
              <a:rPr lang="ru-RU" dirty="0" smtClean="0"/>
              <a:t>Стратификация и поляризация общества</a:t>
            </a:r>
          </a:p>
          <a:p>
            <a:r>
              <a:rPr lang="ru-RU" dirty="0" smtClean="0"/>
              <a:t>Коррумпированность органов власти</a:t>
            </a:r>
          </a:p>
          <a:p>
            <a:r>
              <a:rPr lang="ru-RU" dirty="0" smtClean="0"/>
              <a:t>Масштабы организованной преступности</a:t>
            </a:r>
          </a:p>
          <a:p>
            <a:r>
              <a:rPr lang="ru-RU" dirty="0" smtClean="0"/>
              <a:t>Пропаганда среди молодежи идей экстремизма под лозунгами «создания более справедливого общества» при Халифате</a:t>
            </a:r>
          </a:p>
          <a:p>
            <a:r>
              <a:rPr lang="ru-RU" dirty="0" smtClean="0"/>
              <a:t>Рост экстремистских напрямую связан с нерешенностью социально-экономических проблем</a:t>
            </a:r>
          </a:p>
          <a:p>
            <a:r>
              <a:rPr lang="ru-RU" dirty="0" smtClean="0"/>
              <a:t>Отсутствие работы и </a:t>
            </a:r>
            <a:r>
              <a:rPr lang="ru-RU" smtClean="0"/>
              <a:t>заработной платы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Попытки создать консолидирующую  идеологию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Манавият</a:t>
            </a:r>
            <a:r>
              <a:rPr lang="ru-RU" dirty="0" smtClean="0"/>
              <a:t>  </a:t>
            </a:r>
            <a:r>
              <a:rPr lang="ru-RU" dirty="0" err="1" smtClean="0"/>
              <a:t>ва</a:t>
            </a:r>
            <a:r>
              <a:rPr lang="ru-RU" dirty="0" smtClean="0"/>
              <a:t>  </a:t>
            </a:r>
            <a:r>
              <a:rPr lang="ru-RU" dirty="0" err="1" smtClean="0"/>
              <a:t>марифат</a:t>
            </a:r>
            <a:r>
              <a:rPr lang="ru-RU" dirty="0" smtClean="0"/>
              <a:t>»- Духовность и просвещение  в Узбекистане</a:t>
            </a:r>
          </a:p>
          <a:p>
            <a:r>
              <a:rPr lang="ru-RU" dirty="0" smtClean="0"/>
              <a:t>Идея «Доброго царя» в Таджикистане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С момента  введения терминов «исламское наследие» и «духовное наследие», «национальное наследие» начались проблемы, которые  до сих пор не разрешены.</a:t>
            </a:r>
            <a:endParaRPr lang="ru-RU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Перечень внутренних факторов: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Молодежь теряет жизненные ориентиры и уверенность в будущем</a:t>
            </a:r>
          </a:p>
          <a:p>
            <a:r>
              <a:rPr lang="ru-RU" dirty="0" smtClean="0"/>
              <a:t>Отсутствие перспектив в профессии и возможность занять достойное место</a:t>
            </a:r>
          </a:p>
          <a:p>
            <a:r>
              <a:rPr lang="ru-RU" dirty="0" smtClean="0"/>
              <a:t>Отсутствие реальной молодежной политики</a:t>
            </a:r>
          </a:p>
          <a:p>
            <a:r>
              <a:rPr lang="ru-RU" dirty="0" smtClean="0"/>
              <a:t>Неэффективность принимаемых правительством  мер</a:t>
            </a:r>
          </a:p>
          <a:p>
            <a:r>
              <a:rPr lang="ru-RU" dirty="0" smtClean="0"/>
              <a:t>Реальная социализация молодежи происходит: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 улице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 интернете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 влиянием западной культуры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smtClean="0"/>
              <a:t>Стремление к нарушению норм и  рост протестного настроения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Происходит смена психологических и морально нравственных ориентиров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Молодежи импонирует </a:t>
            </a:r>
            <a:br>
              <a:rPr lang="ru-RU" dirty="0" smtClean="0"/>
            </a:br>
            <a:r>
              <a:rPr lang="ru-RU" dirty="0" smtClean="0"/>
              <a:t>«культ силы» продвигаемый </a:t>
            </a:r>
            <a:br>
              <a:rPr lang="ru-RU" dirty="0" smtClean="0"/>
            </a:br>
            <a:r>
              <a:rPr lang="ru-RU" dirty="0" smtClean="0"/>
              <a:t>различными деструктивными группами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Вседозволенность</a:t>
            </a:r>
            <a:br>
              <a:rPr lang="ru-RU" dirty="0" smtClean="0"/>
            </a:br>
            <a:r>
              <a:rPr lang="ru-RU" dirty="0" smtClean="0"/>
              <a:t>умение добиваться успеха бес усилий, а путем мошенничеств казнокрадства и обмана</a:t>
            </a:r>
            <a:endParaRPr lang="ru-RU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Стремление к нарушению норм и  рост протестного настроения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Пренебрежение законом и нормами морального поведения</a:t>
            </a:r>
          </a:p>
          <a:p>
            <a:r>
              <a:rPr lang="ru-RU" dirty="0" smtClean="0"/>
              <a:t>Усиливается  настроение правового нигилизма, неуважение к закону, правилам и обычаям</a:t>
            </a:r>
          </a:p>
          <a:p>
            <a:r>
              <a:rPr lang="ru-RU" dirty="0" smtClean="0"/>
              <a:t>Разрушаются устои общества</a:t>
            </a:r>
            <a:endParaRPr lang="ru-RU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Недовольство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Фактами коррупции</a:t>
            </a:r>
          </a:p>
          <a:p>
            <a:r>
              <a:rPr lang="ru-RU" dirty="0" smtClean="0"/>
              <a:t>Беззакония со стороны правовых органов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r>
              <a:rPr lang="ru-RU" dirty="0" smtClean="0"/>
              <a:t>Молодые люди от неверия ищут свое место в среде различных групп, а некоторые уходят в экстремистское подполье</a:t>
            </a:r>
          </a:p>
          <a:p>
            <a:r>
              <a:rPr lang="ru-RU" dirty="0" smtClean="0"/>
              <a:t>Заключение в тюрьмы чревато тем , что тюрьмы становятся своего рода неофициальными академиями  по подготовке экстремистов.</a:t>
            </a:r>
          </a:p>
          <a:p>
            <a:r>
              <a:rPr lang="ru-RU" dirty="0" smtClean="0"/>
              <a:t>Исламисты используют тюремные условия для вербовки сторонников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86248" y="2357430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Дополнительные факторы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Недостаточная информированность:</a:t>
            </a:r>
          </a:p>
          <a:p>
            <a:r>
              <a:rPr lang="ru-RU" dirty="0" smtClean="0"/>
              <a:t>СМИ не разъясняют опасность заражения  идеями  экстремизма</a:t>
            </a:r>
          </a:p>
          <a:p>
            <a:r>
              <a:rPr lang="ru-RU" dirty="0" smtClean="0"/>
              <a:t>Отсутствует системный подход к освещению темы молодежного экстремизма </a:t>
            </a:r>
          </a:p>
          <a:p>
            <a:r>
              <a:rPr lang="ru-RU" dirty="0" smtClean="0"/>
              <a:t>Низкий уровень журналистики</a:t>
            </a:r>
          </a:p>
          <a:p>
            <a:r>
              <a:rPr lang="ru-RU" dirty="0" smtClean="0"/>
              <a:t>Высокая «чувствительность» темы</a:t>
            </a:r>
          </a:p>
          <a:p>
            <a:r>
              <a:rPr lang="ru-RU" dirty="0" smtClean="0"/>
              <a:t>Излишняя секретность</a:t>
            </a:r>
          </a:p>
          <a:p>
            <a:r>
              <a:rPr lang="ru-RU" dirty="0" smtClean="0"/>
              <a:t>Низкий уровень светского образования</a:t>
            </a:r>
          </a:p>
          <a:p>
            <a:r>
              <a:rPr lang="ru-RU" dirty="0" smtClean="0"/>
              <a:t>Материальная стимуляция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СМИ и информационная политика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Неумение освещения материалов в сфере:</a:t>
            </a:r>
          </a:p>
          <a:p>
            <a:r>
              <a:rPr lang="ru-RU" dirty="0" smtClean="0"/>
              <a:t>Межнациональной сферы</a:t>
            </a:r>
          </a:p>
          <a:p>
            <a:r>
              <a:rPr lang="ru-RU" dirty="0" smtClean="0"/>
              <a:t>Межконфессиональной сферы</a:t>
            </a:r>
          </a:p>
          <a:p>
            <a:r>
              <a:rPr lang="ru-RU" dirty="0" smtClean="0"/>
              <a:t>Межэтнической сферы </a:t>
            </a:r>
          </a:p>
          <a:p>
            <a:endParaRPr lang="ru-RU" dirty="0" smtClean="0"/>
          </a:p>
          <a:p>
            <a:r>
              <a:rPr lang="ru-RU" dirty="0" smtClean="0"/>
              <a:t>Углубление духовного кризиса</a:t>
            </a:r>
          </a:p>
          <a:p>
            <a:r>
              <a:rPr lang="ru-RU" dirty="0" smtClean="0"/>
              <a:t>Культурная и нравственная деградация</a:t>
            </a:r>
          </a:p>
          <a:p>
            <a:r>
              <a:rPr lang="ru-RU" dirty="0" smtClean="0"/>
              <a:t>Отток  интеллигенции</a:t>
            </a:r>
          </a:p>
          <a:p>
            <a:r>
              <a:rPr lang="ru-RU" dirty="0" smtClean="0"/>
              <a:t>Падение уровня науки, образования и культуры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643438" y="3143248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сфере теологии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Мало грамотных теологов специалистов, пользующихся авторитетом у молодежи</a:t>
            </a:r>
          </a:p>
          <a:p>
            <a:r>
              <a:rPr lang="ru-RU" dirty="0" smtClean="0"/>
              <a:t>Часть молодых людей проявляет интерес к идеям, которые нелегально проповедуются оппозиционерами</a:t>
            </a:r>
          </a:p>
          <a:p>
            <a:r>
              <a:rPr lang="ru-RU" dirty="0" smtClean="0"/>
              <a:t>Среди молодежи наблюдается критическое отношение к традиционному </a:t>
            </a:r>
            <a:r>
              <a:rPr lang="ru-RU" dirty="0" smtClean="0"/>
              <a:t>исламу , который </a:t>
            </a:r>
            <a:r>
              <a:rPr lang="ru-RU" dirty="0" smtClean="0"/>
              <a:t>проповедуется со стороны государства</a:t>
            </a:r>
          </a:p>
          <a:p>
            <a:r>
              <a:rPr lang="ru-RU" dirty="0" smtClean="0"/>
              <a:t>По их мнению, конформизм официального ислама </a:t>
            </a:r>
            <a:r>
              <a:rPr lang="ru-RU" dirty="0" smtClean="0"/>
              <a:t>является причиной социального и политического застоя в стране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</a:t>
            </a:r>
            <a:r>
              <a:rPr lang="ru-RU" dirty="0" err="1" smtClean="0"/>
              <a:t>салафизма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Эти идеи импонируют молодежи, потому что  они подразумевают:</a:t>
            </a:r>
          </a:p>
          <a:p>
            <a:r>
              <a:rPr lang="ru-RU" dirty="0" smtClean="0"/>
              <a:t> революционному пересмотру местной исламской практики и </a:t>
            </a:r>
          </a:p>
          <a:p>
            <a:r>
              <a:rPr lang="ru-RU" dirty="0" smtClean="0"/>
              <a:t>отказ от соглашательства в вопросах веры</a:t>
            </a:r>
          </a:p>
          <a:p>
            <a:r>
              <a:rPr lang="ru-RU" dirty="0" smtClean="0"/>
              <a:t>Категоричность религиозной доктрины</a:t>
            </a:r>
          </a:p>
          <a:p>
            <a:r>
              <a:rPr lang="ru-RU" dirty="0" smtClean="0"/>
              <a:t>Идеи «очищения ислама» как им кажется ,более приемлемы в условиях коррумпированного общества</a:t>
            </a:r>
          </a:p>
          <a:p>
            <a:r>
              <a:rPr lang="ru-RU" dirty="0" smtClean="0"/>
              <a:t>Готовность объявить национальные и традиционные идеи и ценности «богохульством и ересью»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</a:t>
            </a:r>
            <a:r>
              <a:rPr lang="ru-RU" dirty="0" err="1" smtClean="0"/>
              <a:t>салафизма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Салафиты</a:t>
            </a:r>
            <a:r>
              <a:rPr lang="ru-RU" dirty="0" smtClean="0"/>
              <a:t> считают «шиитов» вероотступниками,</a:t>
            </a:r>
          </a:p>
          <a:p>
            <a:r>
              <a:rPr lang="ru-RU" dirty="0" smtClean="0"/>
              <a:t>в то время как части населения страны исповедуют «шиизм»</a:t>
            </a:r>
            <a:endParaRPr lang="ru-RU"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по профилактике экстремизма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1.Проведение ограниченной и подконтрольной светским властям   исламизации общественной жизни</a:t>
            </a:r>
          </a:p>
          <a:p>
            <a:r>
              <a:rPr lang="ru-RU" dirty="0" smtClean="0"/>
              <a:t>Создание образа ислама как традиционной культурно-исторической ценности</a:t>
            </a:r>
          </a:p>
          <a:p>
            <a:r>
              <a:rPr lang="ru-RU" dirty="0" smtClean="0"/>
              <a:t>Придание особого значения умеренному </a:t>
            </a:r>
            <a:r>
              <a:rPr lang="ru-RU" dirty="0" err="1" smtClean="0"/>
              <a:t>ханафитскому</a:t>
            </a:r>
            <a:r>
              <a:rPr lang="ru-RU" dirty="0" smtClean="0"/>
              <a:t> </a:t>
            </a:r>
            <a:r>
              <a:rPr lang="ru-RU" dirty="0" err="1" smtClean="0"/>
              <a:t>махзабу</a:t>
            </a:r>
            <a:endParaRPr lang="ru-RU" dirty="0" smtClean="0"/>
          </a:p>
          <a:p>
            <a:r>
              <a:rPr lang="ru-RU" dirty="0" smtClean="0"/>
              <a:t>Принятие мер  превентивного и запретного характера в отношении деятельности претендующих на власть </a:t>
            </a:r>
            <a:r>
              <a:rPr lang="ru-RU" smtClean="0"/>
              <a:t>исламских объединений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Основная 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Если Государство остается светским, то в какой пропорции и как  сочетать </a:t>
            </a:r>
          </a:p>
          <a:p>
            <a:pPr>
              <a:buNone/>
            </a:pPr>
            <a:r>
              <a:rPr lang="ru-RU" dirty="0" smtClean="0"/>
              <a:t>«светское» и «исламское» в официальной идеологии?</a:t>
            </a:r>
          </a:p>
          <a:p>
            <a:r>
              <a:rPr lang="ru-RU" dirty="0" smtClean="0"/>
              <a:t>До сих пор этот баланс  четко не определен</a:t>
            </a:r>
          </a:p>
          <a:p>
            <a:r>
              <a:rPr lang="ru-RU" dirty="0" smtClean="0"/>
              <a:t>Идет очень странная  эклектика в том числе и в учебниках для школ ,Вузов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Попытки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90-х годах за образец пытались взять государства с исламским большинством, которые сочетали светские и религиозные формы законодательства при том, что гражданское общество оставалось </a:t>
            </a:r>
            <a:r>
              <a:rPr lang="ru-RU" dirty="0" err="1" smtClean="0"/>
              <a:t>многоконфессиональным</a:t>
            </a:r>
            <a:r>
              <a:rPr lang="ru-RU" dirty="0" smtClean="0"/>
              <a:t>, например </a:t>
            </a:r>
            <a:r>
              <a:rPr lang="ru-RU" dirty="0" err="1" smtClean="0"/>
              <a:t>Малазия</a:t>
            </a:r>
            <a:r>
              <a:rPr lang="ru-RU" dirty="0" smtClean="0"/>
              <a:t>, Турция и т.д.</a:t>
            </a:r>
          </a:p>
          <a:p>
            <a:r>
              <a:rPr lang="ru-RU" dirty="0" smtClean="0"/>
              <a:t>Сегодня в Турции тоже происходят процессы, когда  светское и религиозное   в политике правительство  </a:t>
            </a:r>
            <a:r>
              <a:rPr lang="ru-RU" dirty="0" err="1" smtClean="0"/>
              <a:t>Эрдогана</a:t>
            </a:r>
            <a:r>
              <a:rPr lang="ru-RU" dirty="0" smtClean="0"/>
              <a:t> пытается сочетать.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Необходимо опираться на собственное наследие</a:t>
            </a:r>
          </a:p>
          <a:p>
            <a:r>
              <a:rPr lang="ru-RU" dirty="0" smtClean="0"/>
              <a:t>Начался поиск этого наследия, в основном через Персоны.</a:t>
            </a:r>
          </a:p>
          <a:p>
            <a:r>
              <a:rPr lang="ru-RU" dirty="0" smtClean="0"/>
              <a:t>Лучшим религиозным наследием был признана Ханафитский </a:t>
            </a:r>
            <a:r>
              <a:rPr lang="ru-RU" dirty="0" err="1" smtClean="0"/>
              <a:t>Махзаб</a:t>
            </a:r>
            <a:endParaRPr lang="ru-RU" dirty="0" smtClean="0"/>
          </a:p>
          <a:p>
            <a:r>
              <a:rPr lang="ru-RU" dirty="0" smtClean="0"/>
              <a:t>Персоной стал  Бурхануддин </a:t>
            </a:r>
            <a:r>
              <a:rPr lang="ru-RU" dirty="0" err="1" smtClean="0"/>
              <a:t>Маргинани-Щейх-выдающийся</a:t>
            </a:r>
            <a:r>
              <a:rPr lang="ru-RU" dirty="0" smtClean="0"/>
              <a:t> юрист по исламской </a:t>
            </a:r>
            <a:r>
              <a:rPr lang="ru-RU" dirty="0" err="1" smtClean="0"/>
              <a:t>юристпруденции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Попытки поиска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Можно ли включить его  труды в правовое поле?</a:t>
            </a:r>
          </a:p>
          <a:p>
            <a:r>
              <a:rPr lang="ru-RU" dirty="0" smtClean="0"/>
              <a:t>В спорах забыли о государстве</a:t>
            </a:r>
          </a:p>
          <a:p>
            <a:r>
              <a:rPr lang="ru-RU" dirty="0" smtClean="0"/>
              <a:t>Шейх </a:t>
            </a:r>
            <a:r>
              <a:rPr lang="ru-RU" dirty="0" err="1" smtClean="0"/>
              <a:t>Мухаммад</a:t>
            </a:r>
            <a:r>
              <a:rPr lang="ru-RU" dirty="0" smtClean="0"/>
              <a:t> </a:t>
            </a:r>
            <a:r>
              <a:rPr lang="ru-RU" dirty="0" err="1" smtClean="0"/>
              <a:t>Садык</a:t>
            </a:r>
            <a:r>
              <a:rPr lang="ru-RU" dirty="0" smtClean="0"/>
              <a:t> </a:t>
            </a:r>
            <a:r>
              <a:rPr lang="ru-RU" dirty="0" err="1" smtClean="0"/>
              <a:t>Мухаммад</a:t>
            </a:r>
            <a:r>
              <a:rPr lang="ru-RU" dirty="0" smtClean="0"/>
              <a:t> Юсуф — советский и узбекский религиозный деятель и богослов. </a:t>
            </a:r>
          </a:p>
          <a:p>
            <a:r>
              <a:rPr lang="ru-RU" dirty="0" smtClean="0"/>
              <a:t>Муфтий и председатель Духовного управления мусульман Средней Азии и Казахстана.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Как известно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ru-RU" dirty="0" smtClean="0"/>
              <a:t>Все светские  законы появились на  основе религиозных</a:t>
            </a:r>
          </a:p>
          <a:p>
            <a:endParaRPr lang="ru-RU" dirty="0" smtClean="0"/>
          </a:p>
          <a:p>
            <a:r>
              <a:rPr lang="ru-RU" dirty="0" smtClean="0"/>
              <a:t>Русские, которые пришли к нам  на основе Европейских, которые на основе Римского права и т.д.</a:t>
            </a:r>
          </a:p>
          <a:p>
            <a:r>
              <a:rPr lang="ru-RU" dirty="0" smtClean="0"/>
              <a:t>Если говорить о Шариате, то например в юриспруденции Египта  есть выдержки на основе Шариатских положений.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Дополнительная 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 средневековую юридическую систему  (ее религиозную основу) сочетать с современными правовыми вопросами семейного или, например, уголовного права</a:t>
            </a:r>
          </a:p>
          <a:p>
            <a:r>
              <a:rPr lang="ru-RU" dirty="0" smtClean="0"/>
              <a:t>В Исламе такого разделения нет</a:t>
            </a:r>
          </a:p>
          <a:p>
            <a:r>
              <a:rPr lang="ru-RU" dirty="0" smtClean="0"/>
              <a:t>Это породило проблемы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Малопонятность сути исламской юриспруденции для не специалистов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Особенно для тех, кто в государственных системах  пытается сочетать  светское и религиозное</a:t>
            </a:r>
          </a:p>
          <a:p>
            <a:r>
              <a:rPr lang="ru-RU" dirty="0" smtClean="0"/>
              <a:t>Кроме того  часто эти системы  и взаимоисключающие  </a:t>
            </a:r>
          </a:p>
          <a:p>
            <a:r>
              <a:rPr lang="ru-RU" dirty="0" smtClean="0"/>
              <a:t>Если это наследие «позитивное» каким его объявили, то как вычленить из него нужное  и самое главное?</a:t>
            </a:r>
          </a:p>
          <a:p>
            <a:r>
              <a:rPr lang="ru-RU" dirty="0" smtClean="0"/>
              <a:t>Кто должен этим заниматься?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формирования религиозной политики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Какие факторы на это влияют?</a:t>
            </a:r>
          </a:p>
          <a:p>
            <a:r>
              <a:rPr lang="ru-RU" dirty="0" smtClean="0"/>
              <a:t>Какие конструкции порождают наше сегодняшнее положение?</a:t>
            </a:r>
          </a:p>
          <a:p>
            <a:r>
              <a:rPr lang="ru-RU" dirty="0" smtClean="0"/>
              <a:t>Как население воспринимает то, что происходит на уровне принятия решений?</a:t>
            </a:r>
          </a:p>
          <a:p>
            <a:r>
              <a:rPr lang="ru-RU" dirty="0" smtClean="0"/>
              <a:t>Что известно и что необходимо знать об исламе?</a:t>
            </a:r>
          </a:p>
          <a:p>
            <a:r>
              <a:rPr lang="ru-RU" dirty="0" smtClean="0"/>
              <a:t>Какие </a:t>
            </a:r>
            <a:r>
              <a:rPr lang="ru-RU" dirty="0" err="1" smtClean="0"/>
              <a:t>идеологемы</a:t>
            </a:r>
            <a:r>
              <a:rPr lang="ru-RU" dirty="0" smtClean="0"/>
              <a:t> существуют в официальных речах первых лиц?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Сами Духовные лидеры- выпускники духовных учреждений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ru-RU" dirty="0" smtClean="0"/>
              <a:t>Подходы к восприятию исламского наследия и ценностей основаны на их собственных образовательных кодах</a:t>
            </a:r>
          </a:p>
          <a:p>
            <a:r>
              <a:rPr lang="ru-RU" dirty="0" smtClean="0"/>
              <a:t>Восприятии ислама как единственного верного образа жизни</a:t>
            </a:r>
          </a:p>
          <a:p>
            <a:r>
              <a:rPr lang="ru-RU" dirty="0" smtClean="0"/>
              <a:t>И в это они вкладывают совершенно другое, не то что  как его понимают лидеры государства например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Скрытый конфликт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Связанный с неопределенностью, что такое «Исламские ценности» и «Исламское наследие»,   с одной стороны и с другой стороны с тем, что такое «Национальное наследие» и как  это сочетать?</a:t>
            </a:r>
          </a:p>
          <a:p>
            <a:r>
              <a:rPr lang="ru-RU" dirty="0" smtClean="0"/>
              <a:t>И это все  имеет место быть в государстве, которое остается светским?</a:t>
            </a:r>
          </a:p>
          <a:p>
            <a:r>
              <a:rPr lang="ru-RU" dirty="0" smtClean="0"/>
              <a:t>Светский характер законодательства и природа исламского </a:t>
            </a:r>
            <a:r>
              <a:rPr lang="ru-RU" dirty="0" err="1" smtClean="0"/>
              <a:t>фикха</a:t>
            </a:r>
            <a:r>
              <a:rPr lang="ru-RU" dirty="0" smtClean="0"/>
              <a:t>! Как это сочетать?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Фикх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Задача </a:t>
            </a:r>
            <a:r>
              <a:rPr lang="ru-RU" dirty="0" err="1" smtClean="0"/>
              <a:t>фикха</a:t>
            </a:r>
            <a:r>
              <a:rPr lang="ru-RU" dirty="0" smtClean="0"/>
              <a:t> как </a:t>
            </a:r>
            <a:r>
              <a:rPr lang="ru-RU" dirty="0" err="1" smtClean="0"/>
              <a:t>наследия,с</a:t>
            </a:r>
            <a:r>
              <a:rPr lang="ru-RU" dirty="0" smtClean="0"/>
              <a:t> точки зрения ислама регулирует все и вся.</a:t>
            </a:r>
          </a:p>
          <a:p>
            <a:r>
              <a:rPr lang="ru-RU" dirty="0" smtClean="0"/>
              <a:t>Все до самых подробностей</a:t>
            </a:r>
          </a:p>
          <a:p>
            <a:r>
              <a:rPr lang="ru-RU" dirty="0" smtClean="0"/>
              <a:t>Вопрос: В какой области это должно оставаться?</a:t>
            </a:r>
          </a:p>
          <a:p>
            <a:r>
              <a:rPr lang="ru-RU" dirty="0" smtClean="0"/>
              <a:t>В среде верующих или же выноситься в поле современного юридического права?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Как исходя из всего  этого  регулировать вопросы:</a:t>
            </a:r>
          </a:p>
          <a:p>
            <a:r>
              <a:rPr lang="ru-RU" dirty="0" smtClean="0"/>
              <a:t>Семейные</a:t>
            </a:r>
          </a:p>
          <a:p>
            <a:r>
              <a:rPr lang="ru-RU" dirty="0" smtClean="0"/>
              <a:t>Социальные вопросы</a:t>
            </a:r>
          </a:p>
          <a:p>
            <a:r>
              <a:rPr lang="ru-RU" dirty="0" smtClean="0"/>
              <a:t>Экономические   ?</a:t>
            </a:r>
          </a:p>
          <a:p>
            <a:pPr>
              <a:buNone/>
            </a:pPr>
            <a:r>
              <a:rPr lang="ru-RU" dirty="0" smtClean="0"/>
              <a:t>Это вопросы очень большой и постоянной дискуссии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ru-RU" dirty="0" smtClean="0"/>
              <a:t>Конфликта систем законодательства не произошло, потому что Государство оставила систему законодательства светской.</a:t>
            </a:r>
          </a:p>
          <a:p>
            <a:r>
              <a:rPr lang="ru-RU" dirty="0" smtClean="0"/>
              <a:t>Поиск сочетания светского и исламского продолжается</a:t>
            </a:r>
          </a:p>
          <a:p>
            <a:r>
              <a:rPr lang="ru-RU" dirty="0" smtClean="0"/>
              <a:t>Нашим странам нравится строить </a:t>
            </a:r>
            <a:r>
              <a:rPr lang="ru-RU" dirty="0" err="1" smtClean="0"/>
              <a:t>идеологемы</a:t>
            </a:r>
            <a:r>
              <a:rPr lang="ru-RU" dirty="0" smtClean="0"/>
              <a:t> и ставить идеологические акценты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Например суфизм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Суфизм после обретения независимости стал привлекать внимание государства</a:t>
            </a:r>
          </a:p>
          <a:p>
            <a:r>
              <a:rPr lang="ru-RU" dirty="0" smtClean="0"/>
              <a:t>Были попытки   выстроить идеологию на базе суфизма</a:t>
            </a:r>
          </a:p>
          <a:p>
            <a:r>
              <a:rPr lang="ru-RU" dirty="0" smtClean="0"/>
              <a:t>«Сердце Другу(Аллаху) а руки к труду»</a:t>
            </a:r>
          </a:p>
          <a:p>
            <a:r>
              <a:rPr lang="ru-RU" dirty="0" smtClean="0"/>
              <a:t>Фраза приписываемая </a:t>
            </a:r>
            <a:r>
              <a:rPr lang="ru-RU" dirty="0" err="1" smtClean="0"/>
              <a:t>Бахауддину</a:t>
            </a:r>
            <a:r>
              <a:rPr lang="ru-RU" dirty="0" smtClean="0"/>
              <a:t> </a:t>
            </a:r>
            <a:r>
              <a:rPr lang="ru-RU" dirty="0" err="1" smtClean="0"/>
              <a:t>Накшбанди</a:t>
            </a:r>
            <a:endParaRPr lang="ru-RU" dirty="0" smtClean="0"/>
          </a:p>
          <a:p>
            <a:r>
              <a:rPr lang="ru-RU" dirty="0" smtClean="0"/>
              <a:t>Эту фразу стали воспринимать как некоторую этическую норму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Официальное празднование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Юбилей </a:t>
            </a:r>
            <a:r>
              <a:rPr lang="ru-RU" dirty="0" err="1" smtClean="0"/>
              <a:t>Накшбанди</a:t>
            </a:r>
            <a:r>
              <a:rPr lang="ru-RU" dirty="0" smtClean="0"/>
              <a:t> в Узбекистане</a:t>
            </a:r>
          </a:p>
          <a:p>
            <a:r>
              <a:rPr lang="ru-RU" dirty="0" smtClean="0"/>
              <a:t>Юбилей </a:t>
            </a:r>
            <a:r>
              <a:rPr lang="ru-RU" dirty="0" err="1" smtClean="0"/>
              <a:t>Яссави</a:t>
            </a:r>
            <a:r>
              <a:rPr lang="ru-RU" dirty="0" smtClean="0"/>
              <a:t> в Казахстане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Вскоре от суфизма отказались:</a:t>
            </a:r>
          </a:p>
          <a:p>
            <a:r>
              <a:rPr lang="ru-RU" dirty="0" smtClean="0"/>
              <a:t>Поняли, что суфизм тоже имеет  свои политизированные формы</a:t>
            </a:r>
          </a:p>
          <a:p>
            <a:r>
              <a:rPr lang="ru-RU" dirty="0" smtClean="0"/>
              <a:t>Практически все антиколониальные протесты вызревали в недрах </a:t>
            </a:r>
            <a:r>
              <a:rPr lang="ru-RU" dirty="0" err="1" smtClean="0"/>
              <a:t>суфийских</a:t>
            </a:r>
            <a:r>
              <a:rPr lang="ru-RU" dirty="0" smtClean="0"/>
              <a:t> братств</a:t>
            </a:r>
          </a:p>
          <a:p>
            <a:r>
              <a:rPr lang="ru-RU" dirty="0" smtClean="0"/>
              <a:t>Также отпугнул вид и облик самих суфиев</a:t>
            </a:r>
          </a:p>
          <a:p>
            <a:r>
              <a:rPr lang="ru-RU" dirty="0" smtClean="0"/>
              <a:t>Политическая подоплека суфизма стала настораживать власти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000496" y="2571744"/>
            <a:ext cx="48463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Обсуждался </a:t>
            </a:r>
            <a:r>
              <a:rPr lang="ru-RU" dirty="0" err="1" smtClean="0"/>
              <a:t>Джадидизм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конце 19-20 века многие молодые </a:t>
            </a:r>
            <a:r>
              <a:rPr lang="ru-RU" dirty="0" err="1" smtClean="0"/>
              <a:t>джадиды</a:t>
            </a:r>
            <a:r>
              <a:rPr lang="ru-RU" dirty="0" smtClean="0"/>
              <a:t>(</a:t>
            </a:r>
            <a:r>
              <a:rPr lang="ru-RU" dirty="0" err="1" smtClean="0"/>
              <a:t>Рефоматоры</a:t>
            </a:r>
            <a:r>
              <a:rPr lang="ru-RU" dirty="0" smtClean="0"/>
              <a:t>) вошли в правительство</a:t>
            </a:r>
          </a:p>
          <a:p>
            <a:r>
              <a:rPr lang="ru-RU" dirty="0" smtClean="0"/>
              <a:t>Но и от них тоже </a:t>
            </a:r>
            <a:r>
              <a:rPr lang="ru-RU" dirty="0" err="1" smtClean="0"/>
              <a:t>отказались,потому</a:t>
            </a:r>
            <a:r>
              <a:rPr lang="ru-RU" dirty="0" smtClean="0"/>
              <a:t> что  у них тоже увидели политическую подоплеку</a:t>
            </a:r>
          </a:p>
          <a:p>
            <a:endParaRPr lang="ru-RU" dirty="0" smtClean="0"/>
          </a:p>
          <a:p>
            <a:r>
              <a:rPr lang="ru-RU" dirty="0" smtClean="0"/>
              <a:t>Такого рода пробные попытки сформировать некую единую форму конформистского ислама  отвечающего современным требованиям демонстрирует, что до сих пор  у государственных органов нет ясного представления  о том : 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3333FF"/>
                </a:solidFill>
              </a:rPr>
              <a:t>Как и в какой форме  сочетать  реалии светского общества и религиозное наследие?</a:t>
            </a:r>
            <a:endParaRPr lang="ru-RU" dirty="0">
              <a:solidFill>
                <a:srgbClr val="3333FF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286248" y="2714620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истории это складывалось естественным образом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Эти отношения  при </a:t>
            </a:r>
            <a:r>
              <a:rPr lang="ru-RU" dirty="0" err="1" smtClean="0"/>
              <a:t>Караханидах</a:t>
            </a:r>
            <a:r>
              <a:rPr lang="ru-RU" dirty="0" smtClean="0"/>
              <a:t> ,например регулировались  Султанами, в рамках того, что государство оставалось светским</a:t>
            </a:r>
          </a:p>
          <a:p>
            <a:r>
              <a:rPr lang="ru-RU" dirty="0" smtClean="0"/>
              <a:t>Это тоже обосновывалось через группу Хадисов и инструменты </a:t>
            </a:r>
            <a:r>
              <a:rPr lang="ru-RU" dirty="0" err="1" smtClean="0"/>
              <a:t>Фикха</a:t>
            </a:r>
            <a:endParaRPr lang="ru-RU" dirty="0" smtClean="0"/>
          </a:p>
          <a:p>
            <a:r>
              <a:rPr lang="ru-RU" dirty="0" smtClean="0"/>
              <a:t> И не было никаких страхов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Страх «Политического ислама»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Как политические так и идеологические страхи стали появляться с момента террористических актов</a:t>
            </a:r>
          </a:p>
          <a:p>
            <a:r>
              <a:rPr lang="ru-RU" dirty="0" smtClean="0"/>
              <a:t>Попыткой регулировать ислам стало заниматься  государство по принципу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«Если не можешь контролировать 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</a:rPr>
              <a:t>процесс ,то стань во главе его»</a:t>
            </a:r>
          </a:p>
          <a:p>
            <a:pPr>
              <a:buNone/>
            </a:pPr>
            <a:endParaRPr lang="ru-RU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dirty="0" smtClean="0"/>
              <a:t>При этом сохраняется статус того, что религия отделена от государства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500562" y="3286124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Официальная пропаганда сегодня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Хорошо известно, что правительство  предпринимает  попытки выстроить действенную контрпропаганду против идеологии насильственного экстремизма в том числе и форм терроризма и его освещения в СМИ.</a:t>
            </a:r>
          </a:p>
          <a:p>
            <a:r>
              <a:rPr lang="ru-RU" dirty="0" smtClean="0"/>
              <a:t>Это порождает ряд  </a:t>
            </a:r>
            <a:r>
              <a:rPr lang="ru-RU" dirty="0" err="1" smtClean="0"/>
              <a:t>идеологем</a:t>
            </a:r>
            <a:r>
              <a:rPr lang="ru-RU" dirty="0" smtClean="0"/>
              <a:t> в  публичном пространстве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Мерос-наследие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Часто лидеры стран с трибуны цитируют </a:t>
            </a:r>
          </a:p>
          <a:p>
            <a:r>
              <a:rPr lang="ru-RU" dirty="0" smtClean="0"/>
              <a:t>Переводы Хадисов и что то пытаются внушать имамам</a:t>
            </a:r>
          </a:p>
          <a:p>
            <a:r>
              <a:rPr lang="ru-RU" dirty="0" smtClean="0"/>
              <a:t>Религиоведы  считают , что в данном случае каждый должен заниматься своим делом </a:t>
            </a:r>
          </a:p>
          <a:p>
            <a:r>
              <a:rPr lang="ru-RU" dirty="0" smtClean="0"/>
              <a:t>Например , никто из мусульманских лидеров ,кроме конечно же террористов не стремится  войти в политическое поле?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 честно признать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У нас идет процесс исламизации</a:t>
            </a:r>
          </a:p>
          <a:p>
            <a:r>
              <a:rPr lang="ru-RU" dirty="0" smtClean="0"/>
              <a:t>Не надо этого бояться</a:t>
            </a:r>
          </a:p>
          <a:p>
            <a:r>
              <a:rPr lang="ru-RU" dirty="0" smtClean="0"/>
              <a:t>Надо на это  смотреть открытыми глазами без эмоций и страха.</a:t>
            </a:r>
          </a:p>
          <a:p>
            <a:r>
              <a:rPr lang="ru-RU" dirty="0" err="1" smtClean="0"/>
              <a:t>Идеологизация</a:t>
            </a:r>
            <a:r>
              <a:rPr lang="ru-RU" dirty="0" smtClean="0"/>
              <a:t> и политизация этого процесса , как считают религиоведы  мешает научному знанию об исламе.</a:t>
            </a:r>
          </a:p>
          <a:p>
            <a:r>
              <a:rPr lang="ru-RU" dirty="0" smtClean="0"/>
              <a:t>Цитирование исламских терминов в официальных речах, выпуск  и распространение различных книг  где нет религиоведческой экспертизы   - это скрытые формы ДАВАТА</a:t>
            </a:r>
          </a:p>
          <a:p>
            <a:r>
              <a:rPr lang="ru-RU" dirty="0" smtClean="0"/>
              <a:t>Понятно, что Первые лица государства обращаются к своему религиозному электорату , но этим они стимулируют исламизацию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Второй вопрос: Почему работает пропаганда экстремизма?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Потому что официальная идеологическая продукция скучна</a:t>
            </a:r>
          </a:p>
          <a:p>
            <a:r>
              <a:rPr lang="ru-RU" dirty="0" smtClean="0"/>
              <a:t>Необходимо работать над качеством и наполнением идеологической продукции</a:t>
            </a:r>
          </a:p>
          <a:p>
            <a:r>
              <a:rPr lang="ru-RU" dirty="0" smtClean="0"/>
              <a:t>Религиозно воспитанному электорату эти </a:t>
            </a:r>
            <a:r>
              <a:rPr lang="ru-RU" dirty="0" err="1" smtClean="0"/>
              <a:t>идеологемы</a:t>
            </a:r>
            <a:r>
              <a:rPr lang="ru-RU" dirty="0" smtClean="0"/>
              <a:t> спускаются  сверху разными учреждениями</a:t>
            </a:r>
          </a:p>
          <a:p>
            <a:r>
              <a:rPr lang="ru-RU" dirty="0" smtClean="0"/>
              <a:t>Они эксплуатируются для легитимации  исламского понимание идеологии</a:t>
            </a:r>
          </a:p>
          <a:p>
            <a:r>
              <a:rPr lang="ru-RU" dirty="0" smtClean="0"/>
              <a:t>Но плохое качество материалов  подрывает доверие к официальной власти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Непрофессиональность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За идеологическую работу в сфере ислама  берутся не специалисты</a:t>
            </a:r>
          </a:p>
          <a:p>
            <a:r>
              <a:rPr lang="ru-RU" dirty="0" smtClean="0"/>
              <a:t>К чему это может привести?</a:t>
            </a:r>
          </a:p>
          <a:p>
            <a:r>
              <a:rPr lang="ru-RU" dirty="0" smtClean="0"/>
              <a:t>Здесь нет призыва к цензуре, но этот процесс может далеко завести</a:t>
            </a:r>
          </a:p>
          <a:p>
            <a:r>
              <a:rPr lang="ru-RU" dirty="0" smtClean="0"/>
              <a:t>Обращение с исламом, когда все этим могут заниматься, имеет свою методологическую сторону</a:t>
            </a:r>
          </a:p>
          <a:p>
            <a:r>
              <a:rPr lang="ru-RU" dirty="0" smtClean="0"/>
              <a:t>Мы пытаемся в некоторых работах придать  исламу светские методы толкования богословских предписаний и это приводит к  обратному эффекту-стимуляции исламизации в обществе.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 эти попытки уже предпринимались до этого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Арабском мире было, например, понятие «арабский  исламский социализм»</a:t>
            </a:r>
          </a:p>
          <a:p>
            <a:r>
              <a:rPr lang="ru-RU" dirty="0" smtClean="0"/>
              <a:t>«Исламская цивилизация»</a:t>
            </a:r>
          </a:p>
          <a:p>
            <a:r>
              <a:rPr lang="ru-RU" dirty="0" smtClean="0"/>
              <a:t>Под этим соусом идеологи пытались внести в ислам некую секулярность</a:t>
            </a:r>
          </a:p>
          <a:p>
            <a:r>
              <a:rPr lang="ru-RU" dirty="0" smtClean="0"/>
              <a:t>Но ни социализм и ни секуляризм в арабском мире не остался</a:t>
            </a:r>
          </a:p>
          <a:p>
            <a:r>
              <a:rPr lang="ru-RU" dirty="0" smtClean="0"/>
              <a:t>Там остался САЛАФИЗМ и ФУНДАМЕНТАЛИЗМ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этих идеологиях </a:t>
            </a:r>
            <a:r>
              <a:rPr lang="ru-RU" dirty="0" err="1" smtClean="0"/>
              <a:t>аппеляция</a:t>
            </a:r>
            <a:r>
              <a:rPr lang="ru-RU" dirty="0" smtClean="0"/>
              <a:t> часто идет к молодым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1979 году например, в связи с Иранской революцией появилось понятие «политический ислам»</a:t>
            </a:r>
          </a:p>
          <a:p>
            <a:r>
              <a:rPr lang="ru-RU" dirty="0" smtClean="0"/>
              <a:t>И призыв шел к «обездоленной части» население, которой тогда стала  молодежь.</a:t>
            </a:r>
          </a:p>
          <a:p>
            <a:r>
              <a:rPr lang="ru-RU" dirty="0" smtClean="0"/>
              <a:t>Эту революцию сделали студенты через литературу, которую они читали в случайном порядке</a:t>
            </a:r>
          </a:p>
          <a:p>
            <a:r>
              <a:rPr lang="ru-RU" dirty="0" smtClean="0"/>
              <a:t>В Египте, например все сваливают на </a:t>
            </a:r>
            <a:r>
              <a:rPr lang="ru-RU" dirty="0" err="1" smtClean="0"/>
              <a:t>Фейсбук</a:t>
            </a:r>
            <a:endParaRPr lang="ru-RU" dirty="0" smtClean="0"/>
          </a:p>
          <a:p>
            <a:r>
              <a:rPr lang="ru-RU" dirty="0" smtClean="0"/>
              <a:t>Но материал который создает идеологическое клише стимулирует радикальную исламизацию.</a:t>
            </a:r>
          </a:p>
          <a:p>
            <a:r>
              <a:rPr lang="ru-RU" dirty="0" smtClean="0"/>
              <a:t>В итоге мы имели «АРАБСКУЮ ВЕСНУ»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Например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Спросите в этой аудитории:</a:t>
            </a:r>
          </a:p>
          <a:p>
            <a:r>
              <a:rPr lang="ru-RU" dirty="0" smtClean="0"/>
              <a:t> «Вы мусульманин?» и каждый ответит «ДА!»</a:t>
            </a:r>
          </a:p>
          <a:p>
            <a:r>
              <a:rPr lang="ru-RU" dirty="0" smtClean="0"/>
              <a:t>Поэтому важно:</a:t>
            </a:r>
          </a:p>
          <a:p>
            <a:r>
              <a:rPr lang="ru-RU" dirty="0" smtClean="0"/>
              <a:t> КТО ЗАНИМАЕТСЯ ИДЕОЛОГИЕЙ?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Если идеологией занимаются все, то формируется параллельная идеология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С одной стороны </a:t>
            </a:r>
            <a:r>
              <a:rPr lang="ru-RU" u="sng" dirty="0" smtClean="0">
                <a:solidFill>
                  <a:srgbClr val="0000FF"/>
                </a:solidFill>
              </a:rPr>
              <a:t>официальная</a:t>
            </a:r>
            <a:r>
              <a:rPr lang="ru-RU" dirty="0" smtClean="0">
                <a:solidFill>
                  <a:srgbClr val="0000FF"/>
                </a:solidFill>
              </a:rPr>
              <a:t> и с другой –</a:t>
            </a:r>
            <a:r>
              <a:rPr lang="ru-RU" u="sng" dirty="0" smtClean="0">
                <a:solidFill>
                  <a:srgbClr val="0000FF"/>
                </a:solidFill>
              </a:rPr>
              <a:t>неофициальная</a:t>
            </a:r>
            <a:endParaRPr lang="ru-RU" u="sng" dirty="0">
              <a:solidFill>
                <a:srgbClr val="0000FF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786182" y="2571744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должен это объяснять?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Государство не может перехватить эту инициативу, оно ограниченно контролем, иногда очень жестким</a:t>
            </a:r>
          </a:p>
          <a:p>
            <a:r>
              <a:rPr lang="ru-RU" dirty="0" smtClean="0"/>
              <a:t>Очень часто мы аппелируем к религиозной безграмотности, как к причине вербовки </a:t>
            </a:r>
          </a:p>
          <a:p>
            <a:endParaRPr lang="ru-RU" dirty="0" smtClean="0"/>
          </a:p>
          <a:p>
            <a:r>
              <a:rPr lang="ru-RU" dirty="0" smtClean="0"/>
              <a:t>Это абсолютно  ложное утверждение</a:t>
            </a:r>
          </a:p>
          <a:p>
            <a:pPr>
              <a:buNone/>
            </a:pPr>
            <a:r>
              <a:rPr lang="ru-RU" dirty="0" smtClean="0"/>
              <a:t>Наши исследования по тюрьмам и по  миграции показали, что проблема заключается в том , чтобы поднять светское образование в школах и вузах.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Любая идеология формируется в школе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Необходим баланс светского и религиозного</a:t>
            </a:r>
          </a:p>
          <a:p>
            <a:r>
              <a:rPr lang="ru-RU" dirty="0" smtClean="0"/>
              <a:t>Необходимо также и критически изучать то, что пишут противники</a:t>
            </a:r>
          </a:p>
          <a:p>
            <a:r>
              <a:rPr lang="ru-RU" dirty="0" smtClean="0"/>
              <a:t>Чтобы понимать как им противостоять?</a:t>
            </a:r>
          </a:p>
          <a:p>
            <a:r>
              <a:rPr lang="ru-RU" dirty="0" smtClean="0"/>
              <a:t>Это делают  везде в мире, кроме нас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Также необходимо объяснять что делает государство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Коран и Хадисы это не должно быть единственными аппеляциями, когда  говорится о мерах по предотвращению  терроризма.</a:t>
            </a:r>
          </a:p>
          <a:p>
            <a:r>
              <a:rPr lang="ru-RU" dirty="0" smtClean="0"/>
              <a:t>Не нужно этого пугаться и бояться изучать</a:t>
            </a:r>
          </a:p>
          <a:p>
            <a:r>
              <a:rPr lang="ru-RU" dirty="0" smtClean="0"/>
              <a:t>Изучая аргументы террористов мы можем им противостоять</a:t>
            </a:r>
          </a:p>
          <a:p>
            <a:r>
              <a:rPr lang="ru-RU" dirty="0" smtClean="0"/>
              <a:t>У нас к сожалению этого боятся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Например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ru-RU" dirty="0" err="1" smtClean="0"/>
              <a:t>Идеологема</a:t>
            </a:r>
            <a:r>
              <a:rPr lang="ru-RU" dirty="0" smtClean="0"/>
              <a:t> :   </a:t>
            </a:r>
            <a:r>
              <a:rPr lang="ru-RU" u="sng" dirty="0" smtClean="0"/>
              <a:t>Исламские ценности</a:t>
            </a:r>
          </a:p>
          <a:p>
            <a:endParaRPr lang="ru-RU" dirty="0"/>
          </a:p>
          <a:p>
            <a:r>
              <a:rPr lang="ru-RU" dirty="0" smtClean="0"/>
              <a:t>Что это по вашему?</a:t>
            </a:r>
          </a:p>
          <a:p>
            <a:endParaRPr lang="ru-RU" dirty="0"/>
          </a:p>
          <a:p>
            <a:r>
              <a:rPr lang="ru-RU" dirty="0" smtClean="0"/>
              <a:t>Что это такое, исходя из реалий нашего региона, его прошлого и настоящего , трудностей и проблем с которыми сталкивается правительство? 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Плохое религиозное знание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формула навязываемая самими религиозными деятелями</a:t>
            </a:r>
          </a:p>
          <a:p>
            <a:r>
              <a:rPr lang="ru-RU" dirty="0" smtClean="0"/>
              <a:t>Это тоже форма ДАВАТ и они напрямую  </a:t>
            </a:r>
            <a:r>
              <a:rPr lang="ru-RU" dirty="0" err="1" smtClean="0"/>
              <a:t>заинтересованны</a:t>
            </a:r>
            <a:r>
              <a:rPr lang="ru-RU" dirty="0" smtClean="0"/>
              <a:t> в </a:t>
            </a:r>
            <a:r>
              <a:rPr lang="ru-RU" dirty="0" err="1" smtClean="0"/>
              <a:t>том,чтобы</a:t>
            </a:r>
            <a:r>
              <a:rPr lang="ru-RU" dirty="0" smtClean="0"/>
              <a:t> религиозное  </a:t>
            </a:r>
            <a:r>
              <a:rPr lang="ru-RU" smtClean="0"/>
              <a:t>образование расширялось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Идеология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Любая идеология это в той или иной степени МИФ</a:t>
            </a:r>
          </a:p>
          <a:p>
            <a:r>
              <a:rPr lang="ru-RU" dirty="0" smtClean="0"/>
              <a:t>Вы конструируете некоторую  историю, которая становится примером для последователей</a:t>
            </a:r>
          </a:p>
          <a:p>
            <a:r>
              <a:rPr lang="ru-RU" dirty="0" smtClean="0"/>
              <a:t>Например наша идеология выстроена на личности АМИРА ТИМУРА 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Легитимация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Мифология строится и  частично этим занимаются СМИ</a:t>
            </a:r>
          </a:p>
          <a:p>
            <a:r>
              <a:rPr lang="ru-RU" dirty="0" smtClean="0"/>
              <a:t>Вся идеология строится на мифах и это работает</a:t>
            </a:r>
          </a:p>
          <a:p>
            <a:r>
              <a:rPr lang="ru-RU" dirty="0" smtClean="0"/>
              <a:t>Прошлое тоже идеализируется</a:t>
            </a:r>
          </a:p>
          <a:p>
            <a:r>
              <a:rPr lang="ru-RU" dirty="0" smtClean="0"/>
              <a:t>Религиозное сознание абсолютно идеализированно и строится исключительно на позитиве религиозного прошлого, которое в реальности  не было идеальным…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Конструкция прошлого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Эта конструкция выстроена таким образом как будто там все  было отлично и замечательно</a:t>
            </a:r>
          </a:p>
          <a:p>
            <a:r>
              <a:rPr lang="ru-RU" dirty="0" smtClean="0"/>
              <a:t>Но когда начинаешь сверять по источникам то получается что первые сто лет становления ислама и его распространения это завоевание встречало мощнейшее сопротивление</a:t>
            </a:r>
          </a:p>
          <a:p>
            <a:r>
              <a:rPr lang="ru-RU" dirty="0" smtClean="0"/>
              <a:t>Об этом не хотят говорить и стремятся это забыть</a:t>
            </a:r>
          </a:p>
          <a:p>
            <a:r>
              <a:rPr lang="ru-RU" dirty="0" smtClean="0"/>
              <a:t>Принято считать, что «…все люди с удовольствием приняли ислам»</a:t>
            </a:r>
          </a:p>
          <a:p>
            <a:r>
              <a:rPr lang="ru-RU" dirty="0" smtClean="0"/>
              <a:t>Хотя по источникам известно, что исламизация затянулась на 500-600 лет. 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Религиозная мифология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Многие этим живут</a:t>
            </a:r>
          </a:p>
          <a:p>
            <a:r>
              <a:rPr lang="ru-RU" dirty="0" smtClean="0"/>
              <a:t>Но  она ограничивает сознание и является сама по себе ограниченной</a:t>
            </a:r>
          </a:p>
          <a:p>
            <a:r>
              <a:rPr lang="ru-RU" dirty="0" smtClean="0"/>
              <a:t>Все это  постоянно становится почвой для нетерпимости</a:t>
            </a:r>
          </a:p>
          <a:p>
            <a:r>
              <a:rPr lang="ru-RU" dirty="0" smtClean="0"/>
              <a:t>Все абсолютно  исламские движения которые до сих пор изучены говорят об этом</a:t>
            </a:r>
          </a:p>
          <a:p>
            <a:r>
              <a:rPr lang="ru-RU" dirty="0" smtClean="0"/>
              <a:t>Особую нетерпимость порождают другие формы идеологии.</a:t>
            </a:r>
          </a:p>
          <a:p>
            <a:r>
              <a:rPr lang="ru-RU" dirty="0" smtClean="0"/>
              <a:t>В реальности идеологические призывы которые идут от государства до назначения не доходят</a:t>
            </a:r>
          </a:p>
          <a:p>
            <a:r>
              <a:rPr lang="ru-RU" dirty="0" smtClean="0"/>
              <a:t>Люди не воспринимают эти призывы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Государство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Предварительное наблюдение показывает , что попытки государства страны возродить ислам, как часть исторического и духовного наследия в силу отсутствия выверенных стратегий и формулировок искажен.</a:t>
            </a:r>
          </a:p>
          <a:p>
            <a:r>
              <a:rPr lang="ru-RU" dirty="0" smtClean="0"/>
              <a:t>Это привело к возрождению ислама  у части молодежи как  единственного вида мировоззрение, причем не в том виде в котором хотело государство.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Основной 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Главная причина вовлечение в это процесс религиозно воспитанных персон , в том числе и через  выпускаемую литературу и   сообщения на сайтах</a:t>
            </a:r>
          </a:p>
          <a:p>
            <a:r>
              <a:rPr lang="ru-RU" dirty="0" smtClean="0"/>
              <a:t>Таким образом мы имеем дело в формированием параллельной идеологии</a:t>
            </a:r>
          </a:p>
          <a:p>
            <a:r>
              <a:rPr lang="ru-RU" dirty="0" smtClean="0"/>
              <a:t>Эта идеология аморфна и часто  основана на исключительно консервативных формах ислама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Констатация фактов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Реисламизация  происходит к сожалению в консервативной форме</a:t>
            </a:r>
          </a:p>
          <a:p>
            <a:r>
              <a:rPr lang="ru-RU" dirty="0" smtClean="0"/>
              <a:t>В свое время джадидизм был уничтожен</a:t>
            </a:r>
          </a:p>
          <a:p>
            <a:r>
              <a:rPr lang="ru-RU" dirty="0" smtClean="0"/>
              <a:t>Консерватизм постсоветского времени сформировался,  потому что ислам не прошел естественного реформирования</a:t>
            </a:r>
          </a:p>
          <a:p>
            <a:r>
              <a:rPr lang="ru-RU" dirty="0" smtClean="0"/>
              <a:t>Как это произошло в странах где не было таких революций как у нас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Констатация фактов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ru-RU" dirty="0" smtClean="0"/>
              <a:t>Мировой опыт показывает, что такая среда становится благоприятной для возникновения религиозно мотивированной  радикальной идеологии</a:t>
            </a:r>
          </a:p>
          <a:p>
            <a:r>
              <a:rPr lang="ru-RU" dirty="0" smtClean="0"/>
              <a:t>Мотивации могут быть разные  </a:t>
            </a:r>
          </a:p>
          <a:p>
            <a:r>
              <a:rPr lang="ru-RU" dirty="0" smtClean="0"/>
              <a:t>К сожалению мы имеем слабые знания  богословской сути проходящих процессов</a:t>
            </a:r>
          </a:p>
          <a:p>
            <a:r>
              <a:rPr lang="ru-RU" dirty="0" smtClean="0"/>
              <a:t>Надо открыто это исследовать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Констатация фактов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Реисламизация в консервативных формах серьезно стимулируется крайне беспорядочным процессом печатания не прошедших экспертизу учебных пособий по духовности и просветительству и другой популярной литературой.</a:t>
            </a:r>
          </a:p>
          <a:p>
            <a:r>
              <a:rPr lang="ru-RU" dirty="0" smtClean="0"/>
              <a:t>Идеология это сфера деликатная и доверять ее формирование религиозно воспитанным субъектам может привести к глобальным проблемам- стимулированию процесса исламизации</a:t>
            </a:r>
          </a:p>
          <a:p>
            <a:r>
              <a:rPr lang="ru-RU" dirty="0" smtClean="0"/>
              <a:t>Сегодня это пока происходит в формате  ДАВАТА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выстроить политику государства?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отношении религиозных институтов , которые в соответствии  с конституцией отделены от государства?</a:t>
            </a:r>
          </a:p>
          <a:p>
            <a:r>
              <a:rPr lang="ru-RU" dirty="0" smtClean="0"/>
              <a:t>В отношении светского общества, в связи с массовым возвратом людей к религии и к исламским ценностям?</a:t>
            </a:r>
          </a:p>
          <a:p>
            <a:r>
              <a:rPr lang="ru-RU" dirty="0" smtClean="0"/>
              <a:t>Понимание  ислама и исламских ценностей?</a:t>
            </a:r>
          </a:p>
          <a:p>
            <a:r>
              <a:rPr lang="ru-RU" dirty="0" smtClean="0"/>
              <a:t>Понимание исламской этики , например, в семейных отношениях?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Ислам хорошая мировая  религия но мы не можем это подать так, чтобы было интересно для всех – в том числе и для тех кто ищет и потом находит  и </a:t>
            </a:r>
            <a:r>
              <a:rPr lang="ru-RU" dirty="0" err="1" smtClean="0"/>
              <a:t>интересуетсЯ,в</a:t>
            </a:r>
            <a:r>
              <a:rPr lang="ru-RU" dirty="0" smtClean="0"/>
              <a:t> основном самыми консервативными ее в версиями.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2990"/>
          </a:xfrm>
        </p:spPr>
        <p:txBody>
          <a:bodyPr/>
          <a:lstStyle/>
          <a:p>
            <a:r>
              <a:rPr lang="ru-RU" dirty="0" smtClean="0"/>
              <a:t>УЗБЕКИСТАН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Противодействие религиозному и политическому экстремизму в Узбекистане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ru-RU" dirty="0" smtClean="0"/>
              <a:t>Приоритетная деятельность государственных органов:</a:t>
            </a:r>
          </a:p>
          <a:p>
            <a:pPr>
              <a:buNone/>
            </a:pPr>
            <a:r>
              <a:rPr lang="ru-RU" dirty="0" smtClean="0"/>
              <a:t>1.Ген.прокуратура</a:t>
            </a:r>
          </a:p>
          <a:p>
            <a:pPr>
              <a:buNone/>
            </a:pPr>
            <a:r>
              <a:rPr lang="ru-RU" dirty="0" smtClean="0"/>
              <a:t>2.СГБ</a:t>
            </a:r>
          </a:p>
          <a:p>
            <a:pPr>
              <a:buNone/>
            </a:pPr>
            <a:r>
              <a:rPr lang="ru-RU" dirty="0" smtClean="0"/>
              <a:t>3.МВД</a:t>
            </a:r>
          </a:p>
          <a:p>
            <a:pPr>
              <a:buNone/>
            </a:pPr>
            <a:r>
              <a:rPr lang="ru-RU" dirty="0" smtClean="0"/>
              <a:t>4.Комитет по делам религии</a:t>
            </a:r>
          </a:p>
          <a:p>
            <a:pPr>
              <a:buNone/>
            </a:pPr>
            <a:r>
              <a:rPr lang="ru-RU" dirty="0" smtClean="0"/>
              <a:t>5.Органы самоуправления МАХАЛЛЯ</a:t>
            </a:r>
          </a:p>
          <a:p>
            <a:pPr>
              <a:buNone/>
            </a:pPr>
            <a:r>
              <a:rPr lang="ru-RU" dirty="0" smtClean="0"/>
              <a:t>6.Подконтрольные СМИ</a:t>
            </a:r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Главные цели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Выявление</a:t>
            </a:r>
          </a:p>
          <a:p>
            <a:r>
              <a:rPr lang="ru-RU" dirty="0" smtClean="0"/>
              <a:t>Предупреждение</a:t>
            </a:r>
          </a:p>
          <a:p>
            <a:r>
              <a:rPr lang="ru-RU" dirty="0" smtClean="0"/>
              <a:t>Пресечение попыток влияния: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Внешних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Внутренних  религиозных сил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На политическую сферу жизни узбекского общества</a:t>
            </a:r>
          </a:p>
          <a:p>
            <a:pPr marL="514350" indent="-514350">
              <a:buNone/>
            </a:pPr>
            <a:r>
              <a:rPr lang="ru-RU" dirty="0" smtClean="0"/>
              <a:t>3.Профилактика  проявления религиозного экстремизма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143372" y="3857628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Объекты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Религиозные организации и объединения</a:t>
            </a:r>
          </a:p>
          <a:p>
            <a:r>
              <a:rPr lang="ru-RU" sz="2400" dirty="0" smtClean="0"/>
              <a:t>Группы и их представители-сторонники религиозных учений и отдельные деятели</a:t>
            </a:r>
          </a:p>
          <a:p>
            <a:r>
              <a:rPr lang="ru-RU" sz="2400" dirty="0" smtClean="0"/>
              <a:t>Деятели, стоящие на позициях религиозного экстремизма, либо приближающие к террористическим методам деятельности, а также и предлагающие пропагандистские  идеи, пытающиеся внедрить на практике собственную религиозную модель социального и  экономического устройства, альтернативную государству</a:t>
            </a:r>
          </a:p>
          <a:p>
            <a:r>
              <a:rPr lang="ru-RU" sz="2400" dirty="0" smtClean="0"/>
              <a:t>Прежде всего относится к  исламским организациям, объединениям и деятелям, но также и другие конфессии:</a:t>
            </a:r>
          </a:p>
          <a:p>
            <a:r>
              <a:rPr lang="ru-RU" sz="2400" dirty="0" smtClean="0"/>
              <a:t>Христианские</a:t>
            </a:r>
          </a:p>
          <a:p>
            <a:r>
              <a:rPr lang="ru-RU" sz="2400" dirty="0" smtClean="0"/>
              <a:t>Буддистские</a:t>
            </a:r>
          </a:p>
          <a:p>
            <a:r>
              <a:rPr lang="ru-RU" sz="2400" dirty="0" smtClean="0"/>
              <a:t>Тоталитарные секты</a:t>
            </a:r>
            <a:endParaRPr lang="ru-RU" sz="2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 1980-х и начало 1990 -</a:t>
            </a:r>
            <a:r>
              <a:rPr lang="ru-RU" dirty="0" err="1" smtClean="0"/>
              <a:t>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Формирование системы противодействия религиозному(исламскому) экстремизму в соответствии  с изменениями религиозно политической обстановки в стране.</a:t>
            </a:r>
          </a:p>
          <a:p>
            <a:r>
              <a:rPr lang="ru-RU" dirty="0" smtClean="0"/>
              <a:t>Отмечается процесс легализации находившихся ранее в подполье центров обучения ислама</a:t>
            </a:r>
          </a:p>
          <a:p>
            <a:r>
              <a:rPr lang="ru-RU" dirty="0" smtClean="0"/>
              <a:t>Налаживание их идейно политических и организационных связей в радикальными религиозными кругами Саудовской Аравии , Египта, Ирана, Пакистана и Афганистана</a:t>
            </a:r>
          </a:p>
          <a:p>
            <a:r>
              <a:rPr lang="ru-RU" dirty="0" smtClean="0"/>
              <a:t>Война в Таджикистане и  угроза ее переноса на территорию Узбекистана</a:t>
            </a:r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Рост идейного размежевания в среде священнослужителей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785925"/>
            <a:ext cx="4040188" cy="38894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Традиционалисты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928802"/>
            <a:ext cx="4040188" cy="4197361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Эта группа пыталась сблизить </a:t>
            </a:r>
            <a:r>
              <a:rPr lang="ru-RU" dirty="0" err="1" smtClean="0"/>
              <a:t>мазхаб</a:t>
            </a:r>
            <a:r>
              <a:rPr lang="ru-RU" dirty="0" smtClean="0"/>
              <a:t> с другими суннитскими </a:t>
            </a:r>
            <a:r>
              <a:rPr lang="ru-RU" dirty="0" err="1" smtClean="0"/>
              <a:t>мазхабами</a:t>
            </a:r>
            <a:r>
              <a:rPr lang="ru-RU" dirty="0" smtClean="0"/>
              <a:t>, опираясь на Коран и Сунну (</a:t>
            </a:r>
            <a:r>
              <a:rPr lang="ru-RU" i="1" dirty="0" smtClean="0"/>
              <a:t>священное предание мусульман о жизни пророка Мухаммеда, дополняющее Коран – прим. </a:t>
            </a:r>
            <a:r>
              <a:rPr lang="ru-RU" i="1" dirty="0" err="1" smtClean="0"/>
              <a:t>ред</a:t>
            </a:r>
            <a:r>
              <a:rPr lang="ru-RU" dirty="0" smtClean="0"/>
              <a:t>) и разрешить некоторые разногласия основателей </a:t>
            </a:r>
            <a:r>
              <a:rPr lang="ru-RU" dirty="0" err="1" smtClean="0"/>
              <a:t>мазхаба</a:t>
            </a:r>
            <a:r>
              <a:rPr lang="ru-RU" dirty="0" smtClean="0"/>
              <a:t> с этими первоисточниками.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785925"/>
            <a:ext cx="4041775" cy="38894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Реформаторы </a:t>
            </a:r>
            <a:r>
              <a:rPr lang="ru-RU" dirty="0" err="1" smtClean="0"/>
              <a:t>салафиты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29125" y="1928802"/>
            <a:ext cx="4257676" cy="4357718"/>
          </a:xfrm>
        </p:spPr>
        <p:txBody>
          <a:bodyPr>
            <a:normAutofit fontScale="55000" lnSpcReduction="20000"/>
          </a:bodyPr>
          <a:lstStyle/>
          <a:p>
            <a:r>
              <a:rPr lang="ru-RU" sz="2500" dirty="0" smtClean="0"/>
              <a:t>Эта группа делала акцент на рациональную традицию и пыталась модернизировать </a:t>
            </a:r>
            <a:r>
              <a:rPr lang="ru-RU" sz="2500" dirty="0" err="1" smtClean="0"/>
              <a:t>мазхаб</a:t>
            </a:r>
            <a:r>
              <a:rPr lang="ru-RU" sz="2500" dirty="0" smtClean="0"/>
              <a:t> в соответствии с реальными потребностями своей эпохи.</a:t>
            </a:r>
          </a:p>
          <a:p>
            <a:r>
              <a:rPr lang="ru-RU" sz="2500" dirty="0" smtClean="0"/>
              <a:t>Попытки реформации и модернизации </a:t>
            </a:r>
            <a:r>
              <a:rPr lang="ru-RU" sz="2500" dirty="0" err="1" smtClean="0"/>
              <a:t>мазхаба</a:t>
            </a:r>
            <a:r>
              <a:rPr lang="ru-RU" sz="2500" dirty="0" smtClean="0"/>
              <a:t> в регионе возобновились в конце XIX века и были связаны с </a:t>
            </a:r>
            <a:r>
              <a:rPr lang="ru-RU" sz="2500" dirty="0" err="1" smtClean="0"/>
              <a:t>джадидизмом</a:t>
            </a:r>
            <a:r>
              <a:rPr lang="ru-RU" sz="2500" dirty="0" smtClean="0"/>
              <a:t> </a:t>
            </a:r>
            <a:r>
              <a:rPr lang="ru-RU" sz="2500" i="1" dirty="0" smtClean="0"/>
              <a:t>(общественно-политическое и интеллектуальное движение среди мусульманских (преимущественно тюркских) народов в Российской империи конца XIX — начала XX века – прим. </a:t>
            </a:r>
            <a:r>
              <a:rPr lang="ru-RU" sz="2500" i="1" dirty="0" err="1" smtClean="0"/>
              <a:t>ред</a:t>
            </a:r>
            <a:r>
              <a:rPr lang="ru-RU" sz="2500" i="1" dirty="0" smtClean="0"/>
              <a:t>)</a:t>
            </a:r>
            <a:r>
              <a:rPr lang="ru-RU" sz="2500" dirty="0" smtClean="0"/>
              <a:t>, к которому принадлежала целая плеяда наших ученых и литераторов.</a:t>
            </a:r>
          </a:p>
          <a:p>
            <a:r>
              <a:rPr lang="ru-RU" sz="2500" dirty="0" smtClean="0"/>
              <a:t> Они попытались реформировать систему образования, правовую и политическую систему страны, однако встретили ожесточенное сопротивление, как традиционного духовенства, так и официальной власти.</a:t>
            </a:r>
          </a:p>
          <a:p>
            <a:r>
              <a:rPr lang="ru-RU" sz="2500" dirty="0" smtClean="0"/>
              <a:t> После утверждения советской власти они исчезли с арены, и ситуация в </a:t>
            </a:r>
            <a:r>
              <a:rPr lang="ru-RU" sz="2500" dirty="0" err="1" smtClean="0"/>
              <a:t>мазхабе</a:t>
            </a:r>
            <a:r>
              <a:rPr lang="ru-RU" sz="2500" dirty="0" smtClean="0"/>
              <a:t> вновь вернулась к средневековым традициям.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Рост идейное влияние исламистских группировок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Адолат</a:t>
            </a:r>
            <a:r>
              <a:rPr lang="ru-RU" dirty="0" smtClean="0"/>
              <a:t> - </a:t>
            </a:r>
            <a:r>
              <a:rPr lang="ru-RU" dirty="0" err="1" smtClean="0"/>
              <a:t>справедивость</a:t>
            </a:r>
            <a:endParaRPr lang="ru-RU" dirty="0" smtClean="0"/>
          </a:p>
          <a:p>
            <a:r>
              <a:rPr lang="ru-RU" dirty="0" err="1" smtClean="0"/>
              <a:t>Товба</a:t>
            </a:r>
            <a:r>
              <a:rPr lang="ru-RU" dirty="0" smtClean="0"/>
              <a:t> - покаяние</a:t>
            </a:r>
          </a:p>
          <a:p>
            <a:r>
              <a:rPr lang="ru-RU" dirty="0" smtClean="0"/>
              <a:t>Ислам </a:t>
            </a:r>
            <a:r>
              <a:rPr lang="ru-RU" dirty="0" err="1" smtClean="0"/>
              <a:t>лашкарлары</a:t>
            </a:r>
            <a:r>
              <a:rPr lang="ru-RU" dirty="0" smtClean="0"/>
              <a:t> - Воины ислама</a:t>
            </a:r>
          </a:p>
          <a:p>
            <a:r>
              <a:rPr lang="ru-RU" dirty="0" err="1" smtClean="0"/>
              <a:t>Ваххабисткие</a:t>
            </a:r>
            <a:r>
              <a:rPr lang="ru-RU" dirty="0" smtClean="0"/>
              <a:t>  </a:t>
            </a:r>
            <a:r>
              <a:rPr lang="ru-RU" dirty="0" err="1" smtClean="0"/>
              <a:t>джамааты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Исламисты выдвигали требование создания исламского государства на основе </a:t>
            </a:r>
            <a:r>
              <a:rPr lang="ru-RU" dirty="0" err="1" smtClean="0"/>
              <a:t>шариата,в</a:t>
            </a:r>
            <a:r>
              <a:rPr lang="ru-RU" dirty="0" smtClean="0"/>
              <a:t> качестве законодательства</a:t>
            </a:r>
          </a:p>
          <a:p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4214810" y="3929066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Рост идейное влияние исламистских группировок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Предпринимались попытки создания боевых групп и властных структур, альтернативных государственным учреждениям.</a:t>
            </a:r>
          </a:p>
          <a:p>
            <a:r>
              <a:rPr lang="ru-RU" dirty="0" smtClean="0"/>
              <a:t>Основной социальной  базой  политизированного ислама стали некоторые региональные элиты, которые после обретения независимости не были вовлечены во власть</a:t>
            </a:r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 декабря 1992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Принятие конституции Узбекистана, которая утвердила недопустимость создания новых и параллельных структур власти</a:t>
            </a:r>
          </a:p>
          <a:p>
            <a:r>
              <a:rPr lang="ru-RU" dirty="0" smtClean="0"/>
              <a:t>Запрещалось создание и деятельность политических партий, а равно и других общественных объединений, имеющих целью насильственное изменение конституционного строя, выступающих после суверенитета, целостности и безопасности республики, конституционных прав и свобод граждан, пропагандирующих войну, социальную, национальную, расовую и религиозную вражду, посягающих на здоровье и нравственность  народа, а также </a:t>
            </a:r>
          </a:p>
          <a:p>
            <a:pPr>
              <a:buNone/>
            </a:pPr>
            <a:r>
              <a:rPr lang="ru-RU" dirty="0" smtClean="0"/>
              <a:t>военизированных  объединений, политических партий по национальному и религиозному признакам.</a:t>
            </a:r>
          </a:p>
          <a:p>
            <a:r>
              <a:rPr lang="ru-RU" dirty="0" smtClean="0"/>
              <a:t>Запрещается создание тайных обществ и объединений 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Советский период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Нормы исламской	 этики</a:t>
            </a:r>
          </a:p>
          <a:p>
            <a:pPr>
              <a:buNone/>
            </a:pPr>
            <a:r>
              <a:rPr lang="ru-RU" dirty="0" smtClean="0"/>
              <a:t> «</a:t>
            </a:r>
            <a:r>
              <a:rPr lang="ru-RU" dirty="0" err="1" smtClean="0"/>
              <a:t>Исломий</a:t>
            </a:r>
            <a:r>
              <a:rPr lang="ru-RU" dirty="0" smtClean="0"/>
              <a:t> </a:t>
            </a:r>
            <a:r>
              <a:rPr lang="ru-RU" dirty="0" err="1" smtClean="0"/>
              <a:t>кадриатлари</a:t>
            </a:r>
            <a:r>
              <a:rPr lang="ru-RU" dirty="0" smtClean="0"/>
              <a:t>» трансформировались  в ценности  национальный традиции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1992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Руководство страны разворачивает борьбу против сторонников установления исламского государства</a:t>
            </a:r>
          </a:p>
          <a:p>
            <a:r>
              <a:rPr lang="ru-RU" dirty="0" smtClean="0"/>
              <a:t>Прекращается деятельность ряда оппозиционных партий, в том числе узбекского филиала Исламской партии возрождения(закрыты их печатные издания, партийные лидеры подвергаются арестам ,пропадают без вести, часть эмигрирует)</a:t>
            </a:r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Создание в 1992 году Комитета по делам религии при кабинете министров Узбекистана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целях предотвращения дальнейшей политизации ислама, </a:t>
            </a:r>
          </a:p>
          <a:p>
            <a:r>
              <a:rPr lang="ru-RU" dirty="0" smtClean="0"/>
              <a:t>размежевания мусульманских лидеров по идейному признаку и </a:t>
            </a:r>
          </a:p>
          <a:p>
            <a:r>
              <a:rPr lang="ru-RU" dirty="0" smtClean="0"/>
              <a:t>усиление контроля за религиозно-политической ситуации</a:t>
            </a:r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КПДР осуществляет: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Контроль над исполнением законодательства о свободе совести и религиозных организациях</a:t>
            </a:r>
          </a:p>
          <a:p>
            <a:r>
              <a:rPr lang="ru-RU" dirty="0" smtClean="0"/>
              <a:t>Оказывает по просьбе религиозных организаций содействие в их  взаимосвязях с государственными органами и необходимую помощь требующую решения</a:t>
            </a:r>
          </a:p>
          <a:p>
            <a:r>
              <a:rPr lang="ru-RU" dirty="0" smtClean="0"/>
              <a:t>Участвует в разработке проектов нормативно-правовых документов, касающихся деятельности религиозных организаций</a:t>
            </a:r>
          </a:p>
          <a:p>
            <a:r>
              <a:rPr lang="ru-RU" dirty="0" smtClean="0"/>
              <a:t>Организует в установленном порядке лицензирование деятельности религиозных образовательных учреждений , контроль над соблюдением лицензионных требований и условий, ведет  реестр лицензий</a:t>
            </a:r>
          </a:p>
          <a:p>
            <a:r>
              <a:rPr lang="ru-RU" dirty="0" smtClean="0"/>
              <a:t>Организует установление связей между религиозными организациями в пределах республики и за границей</a:t>
            </a:r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КПДР осуществляет: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Организует направление граждан за рубеж для обучения в религиозных учебных заведениях, повышение квалификации и обмена опытом, прием иностранных граждан на учебу</a:t>
            </a:r>
          </a:p>
          <a:p>
            <a:r>
              <a:rPr lang="ru-RU" dirty="0" smtClean="0"/>
              <a:t>Обеспечивает сбор информации о религиозных организациях и издательствах, издающих религиозную литературу в РУ</a:t>
            </a:r>
          </a:p>
          <a:p>
            <a:r>
              <a:rPr lang="ru-RU" dirty="0" smtClean="0"/>
              <a:t>Осуществляет экспертизу выпускаемой в республике или поступающей из-за рубежа продукции религиозного характера(печатные и электронные издания) и контролирует эту деятельность</a:t>
            </a:r>
          </a:p>
          <a:p>
            <a:r>
              <a:rPr lang="ru-RU" dirty="0" smtClean="0"/>
              <a:t>Выполняет функцию по контролю над незаконной религиозной деятельностью в стране, при обнаружении случаев нарушения законодательства о свободе совести и религиозных организациях и информирует об этом правоохранительные  органы</a:t>
            </a:r>
          </a:p>
          <a:p>
            <a:r>
              <a:rPr lang="ru-RU" dirty="0" smtClean="0"/>
              <a:t>Регулярно организует для имамов мечетей специальные семинары, на которых религиозные деятели получают рекомендации в отношении совершенствования духовно-просветительской деятельности среди населения, методов противодействия религиозному экстремизму, информирование прихожан об угрозах конфессиональному миру и стабильности в стране.</a:t>
            </a: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КПДР контролирует: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Оборот религиозной литературы</a:t>
            </a:r>
          </a:p>
          <a:p>
            <a:r>
              <a:rPr lang="ru-RU" dirty="0" smtClean="0"/>
              <a:t>Право издавать и ввозить</a:t>
            </a:r>
          </a:p>
          <a:p>
            <a:r>
              <a:rPr lang="ru-RU" dirty="0" smtClean="0"/>
              <a:t>Распространять религиозную литературу</a:t>
            </a:r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Международный Центр </a:t>
            </a:r>
            <a:br>
              <a:rPr lang="ru-RU" sz="3200" dirty="0" smtClean="0"/>
            </a:br>
            <a:r>
              <a:rPr lang="ru-RU" sz="3200" dirty="0" smtClean="0"/>
              <a:t>Имама </a:t>
            </a:r>
            <a:r>
              <a:rPr lang="ru-RU" sz="3200" dirty="0" err="1" smtClean="0"/>
              <a:t>Бухари</a:t>
            </a:r>
            <a:r>
              <a:rPr lang="ru-RU" sz="3200" smtClean="0"/>
              <a:t>, создан </a:t>
            </a:r>
            <a:r>
              <a:rPr lang="ru-RU" sz="3200" dirty="0" smtClean="0"/>
              <a:t>в  2008 в Самарканде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повышение квалификации имамов соборной мечети</a:t>
            </a:r>
          </a:p>
          <a:p>
            <a:r>
              <a:rPr lang="ru-RU" dirty="0" smtClean="0"/>
              <a:t>Имамы здесь повышают знания о том:</a:t>
            </a:r>
          </a:p>
          <a:p>
            <a:r>
              <a:rPr lang="ru-RU" dirty="0" smtClean="0"/>
              <a:t> как вести проповеди</a:t>
            </a:r>
          </a:p>
          <a:p>
            <a:r>
              <a:rPr lang="ru-RU" dirty="0" smtClean="0"/>
              <a:t>бороться  с религиозным экстремизмом</a:t>
            </a:r>
          </a:p>
          <a:p>
            <a:r>
              <a:rPr lang="ru-RU" dirty="0" smtClean="0"/>
              <a:t>препятствовать его распространению среди верующих</a:t>
            </a:r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ru-RU" sz="2400" dirty="0" smtClean="0"/>
              <a:t>1998-принят закон Республики Узбекистан </a:t>
            </a:r>
            <a:br>
              <a:rPr lang="ru-RU" sz="2400" dirty="0" smtClean="0"/>
            </a:br>
            <a:r>
              <a:rPr lang="ru-RU" sz="2400" dirty="0" smtClean="0"/>
              <a:t>«О свободе совести и  религиозных организациях» редакция закона 1991 года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Autofit/>
          </a:bodyPr>
          <a:lstStyle/>
          <a:p>
            <a:r>
              <a:rPr lang="ru-RU" sz="2000" dirty="0" smtClean="0"/>
              <a:t>Государство не допускает религиозного фанатизма и экстремизма, действий направленных на противопоставление и обострение отношений , разжигания вражды между различными </a:t>
            </a:r>
            <a:r>
              <a:rPr lang="ru-RU" sz="2000" dirty="0" err="1" smtClean="0"/>
              <a:t>конфессиями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Запрещает использование религии в целях антигосударственной и антиконституционной  пропаганды.</a:t>
            </a:r>
          </a:p>
          <a:p>
            <a:endParaRPr lang="ru-RU" sz="2000" dirty="0" smtClean="0"/>
          </a:p>
          <a:p>
            <a:r>
              <a:rPr lang="ru-RU" sz="2000" dirty="0" smtClean="0"/>
              <a:t>Не допускается создание и деятельность политических партий и общественных движений по религиозному признаку, а также филиалов и религиозных партий, создаваемых вне республики</a:t>
            </a:r>
          </a:p>
          <a:p>
            <a:endParaRPr lang="ru-RU" sz="2000" dirty="0" smtClean="0"/>
          </a:p>
          <a:p>
            <a:r>
              <a:rPr lang="ru-RU" sz="2000" dirty="0" smtClean="0"/>
              <a:t>Запрещается деятельность религиозных организаций, течений, сект и других, способствующих терроризму, наркобизнесу и организационной преступности ,а также преследующих корыстные цели.</a:t>
            </a:r>
            <a:endParaRPr lang="ru-RU" sz="20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Наложен запрет на: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Незаконная организация или возобновление деятельности незаконных общественных объединений или религиозных организаций и активное участие в их деятельности, </a:t>
            </a:r>
          </a:p>
          <a:p>
            <a:r>
              <a:rPr lang="ru-RU" dirty="0" smtClean="0"/>
              <a:t>склонение к участию в деятельности незаконных в Республике Узбекистан общественных объединений и религиозных организаций, течений, сект.</a:t>
            </a:r>
          </a:p>
          <a:p>
            <a:r>
              <a:rPr lang="ru-RU" dirty="0" smtClean="0"/>
              <a:t>Незаконные организации - те, что не прошли государственную регистрацию</a:t>
            </a:r>
          </a:p>
          <a:p>
            <a:r>
              <a:rPr lang="ru-RU" dirty="0" smtClean="0"/>
              <a:t>Под запрет попадают осуществление нелегальной религиозной деятельности</a:t>
            </a:r>
          </a:p>
          <a:p>
            <a:r>
              <a:rPr lang="ru-RU" dirty="0" smtClean="0"/>
              <a:t>Уклонение руководителей от регистрации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6143636" y="4572008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Государственная регистрация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Предоставление в официальные органы подробных сведений:</a:t>
            </a:r>
          </a:p>
          <a:p>
            <a:r>
              <a:rPr lang="ru-RU" dirty="0" smtClean="0"/>
              <a:t>Кто учредитель?</a:t>
            </a:r>
          </a:p>
          <a:p>
            <a:r>
              <a:rPr lang="ru-RU" dirty="0" smtClean="0"/>
              <a:t>Какие уставные документы</a:t>
            </a:r>
          </a:p>
          <a:p>
            <a:r>
              <a:rPr lang="ru-RU" dirty="0" smtClean="0"/>
              <a:t>Кто является членом организации?</a:t>
            </a:r>
          </a:p>
          <a:p>
            <a:r>
              <a:rPr lang="ru-RU" dirty="0" smtClean="0"/>
              <a:t>Каковы источники финансирования?</a:t>
            </a:r>
          </a:p>
          <a:p>
            <a:pPr>
              <a:buNone/>
            </a:pPr>
            <a:r>
              <a:rPr lang="ru-RU" dirty="0" smtClean="0"/>
              <a:t>Законный статус организация может получить только через регистрацию - т.е. после одобрения государства</a:t>
            </a:r>
          </a:p>
          <a:p>
            <a:pPr>
              <a:buNone/>
            </a:pPr>
            <a:r>
              <a:rPr lang="ru-RU" dirty="0" smtClean="0"/>
              <a:t>Религиозные учреждения  не прошедшие через эту процедуру подлежат закрытию</a:t>
            </a:r>
          </a:p>
          <a:p>
            <a:pPr>
              <a:buNone/>
            </a:pPr>
            <a:r>
              <a:rPr lang="ru-RU" dirty="0" smtClean="0"/>
              <a:t>Таким образом власть регулирует все  религиозные организации и учреждения всех </a:t>
            </a:r>
            <a:r>
              <a:rPr lang="ru-RU" dirty="0" err="1" smtClean="0"/>
              <a:t>конфессий</a:t>
            </a:r>
            <a:endParaRPr lang="ru-RU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Запрещено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Распространение в любой форме сведений и материалов, содержащих идеи религиозного </a:t>
            </a:r>
            <a:r>
              <a:rPr lang="ru-RU" dirty="0" err="1" smtClean="0"/>
              <a:t>экстремизма,сепаратизма,а</a:t>
            </a:r>
            <a:r>
              <a:rPr lang="ru-RU" dirty="0" smtClean="0"/>
              <a:t> равно и </a:t>
            </a:r>
            <a:r>
              <a:rPr lang="ru-RU" dirty="0" err="1" smtClean="0"/>
              <a:t>сипользование</a:t>
            </a:r>
            <a:r>
              <a:rPr lang="ru-RU" dirty="0" smtClean="0"/>
              <a:t> религии с целях нарушения гражданского </a:t>
            </a:r>
            <a:r>
              <a:rPr lang="ru-RU" dirty="0" err="1" smtClean="0"/>
              <a:t>согласия,распространение</a:t>
            </a:r>
            <a:r>
              <a:rPr lang="ru-RU" dirty="0" smtClean="0"/>
              <a:t> </a:t>
            </a:r>
            <a:r>
              <a:rPr lang="ru-RU" dirty="0" err="1" smtClean="0"/>
              <a:t>клеветнических,дестабилизирующих</a:t>
            </a:r>
            <a:r>
              <a:rPr lang="ru-RU" dirty="0" smtClean="0"/>
              <a:t> обстановку измышлений и совершение иных </a:t>
            </a:r>
            <a:r>
              <a:rPr lang="ru-RU" dirty="0" err="1" smtClean="0"/>
              <a:t>деяний,направленных</a:t>
            </a:r>
            <a:r>
              <a:rPr lang="ru-RU" dirty="0" smtClean="0"/>
              <a:t> против установления правил поведения в обществе и общественной безопасности.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Сегодня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r>
              <a:rPr lang="ru-RU" dirty="0" smtClean="0"/>
              <a:t>Одна часть  населения считает, что необходимо полностью переходить  к установлению исламских норм в обществе</a:t>
            </a:r>
          </a:p>
          <a:p>
            <a:pPr>
              <a:buNone/>
            </a:pPr>
            <a:r>
              <a:rPr lang="ru-RU" dirty="0" smtClean="0"/>
              <a:t>(ходить в мечеть, выполнять предписания и т.д.) и в жизни они сталкиваются с реалиями светского общества.</a:t>
            </a:r>
          </a:p>
          <a:p>
            <a:r>
              <a:rPr lang="ru-RU" dirty="0" smtClean="0"/>
              <a:t>Другая часть общества  больше выступает за его светский характер, что происходит на фоне реисламизации общества.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Запрещено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ru-RU" dirty="0" smtClean="0"/>
              <a:t>Изготовление</a:t>
            </a:r>
          </a:p>
          <a:p>
            <a:r>
              <a:rPr lang="ru-RU" dirty="0" smtClean="0"/>
              <a:t>Хранение с целью распространения материалов, пропагандирующих национальную</a:t>
            </a:r>
          </a:p>
          <a:p>
            <a:r>
              <a:rPr lang="ru-RU" dirty="0" smtClean="0"/>
              <a:t>Расовую, этническую или религиозную вражду</a:t>
            </a:r>
          </a:p>
          <a:p>
            <a:r>
              <a:rPr lang="ru-RU" dirty="0" smtClean="0"/>
              <a:t>Незаконное изготовление, хранение, ввоз на территорию РУ с целью распространения материалов религиозного содержания.</a:t>
            </a:r>
            <a:endParaRPr lang="ru-RU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Запрещено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Преподавание религиозных вероучений без специального религиозного образования и без разрешения центрального органа управления религиозной организации</a:t>
            </a:r>
          </a:p>
          <a:p>
            <a:r>
              <a:rPr lang="ru-RU" dirty="0" smtClean="0"/>
              <a:t>Преподавание религиозных вероучений в частном порядке</a:t>
            </a:r>
          </a:p>
          <a:p>
            <a:r>
              <a:rPr lang="ru-RU" dirty="0" smtClean="0"/>
              <a:t>Действия по предварительному сговору или в составе группы</a:t>
            </a:r>
          </a:p>
          <a:p>
            <a:r>
              <a:rPr lang="ru-RU" dirty="0" smtClean="0"/>
              <a:t>Использование служебного положения или финансовой помощи от религиозных организаций, иностранных государств, организаций и граждан</a:t>
            </a:r>
            <a:endParaRPr lang="ru-RU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допускается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Создание, руководство, участие в религиозных, экстремистских , сепаратистских , </a:t>
            </a:r>
            <a:r>
              <a:rPr lang="ru-RU" dirty="0" err="1" smtClean="0"/>
              <a:t>фундаменталистских</a:t>
            </a:r>
            <a:r>
              <a:rPr lang="ru-RU" dirty="0" smtClean="0"/>
              <a:t> или иных запрещенных организациях</a:t>
            </a:r>
          </a:p>
          <a:p>
            <a:r>
              <a:rPr lang="ru-RU" dirty="0" smtClean="0"/>
              <a:t>При этом лицо освобождается от ответственности за преступление, если оно добровольно сообщило о существовании запретных организаций и способствовало раскрытию преступления.</a:t>
            </a:r>
            <a:endParaRPr lang="ru-RU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868346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Причина таких усиленных мер в сфере  противодействия религиозно-политическому экстремизму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Осложнение обстановки в </a:t>
            </a:r>
            <a:r>
              <a:rPr lang="ru-RU" dirty="0" err="1" smtClean="0"/>
              <a:t>старне</a:t>
            </a:r>
            <a:r>
              <a:rPr lang="ru-RU" dirty="0" smtClean="0"/>
              <a:t> и за рубежом</a:t>
            </a:r>
          </a:p>
          <a:p>
            <a:r>
              <a:rPr lang="ru-RU" dirty="0" smtClean="0"/>
              <a:t>Теракты 16 февраля 1999 года в Ташкенте</a:t>
            </a:r>
          </a:p>
          <a:p>
            <a:r>
              <a:rPr lang="ru-RU" dirty="0" smtClean="0"/>
              <a:t>-было  произведено шесть взрывов(включая подрывы заминированных автомобилей у кинотеатра «Искра» и на площади </a:t>
            </a:r>
            <a:r>
              <a:rPr lang="ru-RU" dirty="0" err="1" smtClean="0"/>
              <a:t>Мустакиллик</a:t>
            </a:r>
            <a:endParaRPr lang="ru-RU" dirty="0" smtClean="0"/>
          </a:p>
          <a:p>
            <a:r>
              <a:rPr lang="ru-RU" dirty="0" smtClean="0"/>
              <a:t>Главного управления Национального банка Узбекистана</a:t>
            </a:r>
          </a:p>
          <a:p>
            <a:r>
              <a:rPr lang="ru-RU" dirty="0" smtClean="0"/>
              <a:t>Службы национальной безопасности</a:t>
            </a:r>
          </a:p>
          <a:p>
            <a:r>
              <a:rPr lang="ru-RU" dirty="0" smtClean="0"/>
              <a:t>Резиденция Президента </a:t>
            </a:r>
            <a:r>
              <a:rPr lang="ru-RU" dirty="0" err="1" smtClean="0"/>
              <a:t>Дурмень</a:t>
            </a:r>
            <a:endParaRPr lang="ru-RU" dirty="0" smtClean="0"/>
          </a:p>
          <a:p>
            <a:r>
              <a:rPr lang="ru-RU" dirty="0" smtClean="0"/>
              <a:t>В момент взрыва в здании  кабинета Министров должно было начаться заседание с участием Президента И.Каримова</a:t>
            </a:r>
            <a:endParaRPr lang="ru-RU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Предпосылки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smtClean="0"/>
              <a:t>К этому времени произошло организационное оформление узбекской радикальной исламской оппозиции, представленной ИДУ(Исламское Движение Узбекистан)</a:t>
            </a:r>
          </a:p>
          <a:p>
            <a:r>
              <a:rPr lang="ru-RU" sz="3800" dirty="0" smtClean="0"/>
              <a:t>Движение продемонстрировало готовность к использованию  террора в качестве главного средства достижения целей - свержения светского режима правления и построения исламского государства.</a:t>
            </a:r>
          </a:p>
          <a:p>
            <a:r>
              <a:rPr lang="ru-RU" sz="3800" dirty="0" smtClean="0"/>
              <a:t>В августе 1999 года боевики ИДУ пытались проникнуть на территорию  Узбекистана из Таджикистана через территорию Киргизии.</a:t>
            </a:r>
          </a:p>
          <a:p>
            <a:r>
              <a:rPr lang="ru-RU" sz="3800" dirty="0" smtClean="0"/>
              <a:t>Захватили несколько заложников ,в том числе иностранцев и потребовали отставки  И.Каримова, освобождение всех «религиозных» заключенных и разрешения всем кто сбежал вернуться в РУ, введение норм Шариата на государственном уровне.</a:t>
            </a:r>
          </a:p>
          <a:p>
            <a:r>
              <a:rPr lang="ru-RU" sz="3800" dirty="0" smtClean="0"/>
              <a:t>В августе 2000 года боевики ИДУ снова вторглись на территорию Узбекистана и </a:t>
            </a:r>
            <a:r>
              <a:rPr lang="ru-RU" sz="3800" dirty="0" err="1" smtClean="0"/>
              <a:t>Киргизстана.В</a:t>
            </a:r>
            <a:r>
              <a:rPr lang="ru-RU" sz="3800" dirty="0" smtClean="0"/>
              <a:t> течении двух месяцев шли бои и они были выбиты за пределы государственных границ.</a:t>
            </a:r>
          </a:p>
          <a:p>
            <a:endParaRPr lang="ru-RU" sz="3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2400" dirty="0" smtClean="0"/>
              <a:t>1999 год принятие закона </a:t>
            </a:r>
            <a:br>
              <a:rPr lang="ru-RU" sz="2400" dirty="0" smtClean="0"/>
            </a:br>
            <a:r>
              <a:rPr lang="ru-RU" sz="2400" dirty="0" smtClean="0"/>
              <a:t>«Об органах самоуправления граждан»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Создание комитетов </a:t>
            </a:r>
            <a:r>
              <a:rPr lang="ru-RU" dirty="0" err="1" smtClean="0"/>
              <a:t>махалли</a:t>
            </a:r>
            <a:r>
              <a:rPr lang="ru-RU" dirty="0" smtClean="0"/>
              <a:t> с перечнем полномочий:</a:t>
            </a:r>
          </a:p>
          <a:p>
            <a:r>
              <a:rPr lang="ru-RU" dirty="0" smtClean="0"/>
              <a:t>Принятие мер по пресечению деятельности незарегистрированных религиозных организаций</a:t>
            </a:r>
          </a:p>
          <a:p>
            <a:r>
              <a:rPr lang="ru-RU" dirty="0" smtClean="0"/>
              <a:t>Обеспечению соблюдения права граждан на свободу исповедания</a:t>
            </a:r>
          </a:p>
          <a:p>
            <a:r>
              <a:rPr lang="ru-RU" dirty="0" smtClean="0"/>
              <a:t>Недопущению принудительного насаждения религиозных взглядов</a:t>
            </a:r>
          </a:p>
          <a:p>
            <a:r>
              <a:rPr lang="ru-RU" dirty="0" smtClean="0"/>
              <a:t>Соблюдение закона о свободе совести и религиозных организациях</a:t>
            </a:r>
          </a:p>
          <a:p>
            <a:r>
              <a:rPr lang="ru-RU" dirty="0" smtClean="0"/>
              <a:t>В соответствии с кабинетом министров  Узбекистана учреждена организация «стражи </a:t>
            </a:r>
            <a:r>
              <a:rPr lang="ru-RU" dirty="0" err="1" smtClean="0"/>
              <a:t>махалли</a:t>
            </a:r>
            <a:r>
              <a:rPr lang="ru-RU" dirty="0" smtClean="0"/>
              <a:t>» (</a:t>
            </a:r>
            <a:r>
              <a:rPr lang="ru-RU" dirty="0" err="1" smtClean="0"/>
              <a:t>посбоны</a:t>
            </a:r>
            <a:r>
              <a:rPr lang="ru-RU" dirty="0" smtClean="0"/>
              <a:t>)</a:t>
            </a:r>
          </a:p>
          <a:p>
            <a:r>
              <a:rPr lang="ru-RU" dirty="0" smtClean="0"/>
              <a:t>В их обязанность входит: Выявление и принятие превентивных и разъяснительных мер к лицам, которые вовлекают молодых людей в орбиту влияние различных организаций и различных идеологий религиозного экстремизма, которые способствуют распространению клеветы на конституционный строй.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Обязанности «стражей» </a:t>
            </a:r>
            <a:r>
              <a:rPr lang="ru-RU" dirty="0" err="1" smtClean="0"/>
              <a:t>махалли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ru-RU" dirty="0" smtClean="0"/>
              <a:t>Работают во взаимодействии с местными органами МВД в сфере профилактики преступлений</a:t>
            </a:r>
          </a:p>
          <a:p>
            <a:r>
              <a:rPr lang="ru-RU" dirty="0" smtClean="0"/>
              <a:t>Поддержание общественных и моральных устоев в том виде в котором это понимается правительством</a:t>
            </a:r>
          </a:p>
          <a:p>
            <a:r>
              <a:rPr lang="ru-RU" dirty="0" smtClean="0"/>
              <a:t>Заработная плата «стражей» выплачивается из бюджета</a:t>
            </a:r>
            <a:endParaRPr lang="ru-RU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может стать  «стражем»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Ясность и здравость духа</a:t>
            </a:r>
          </a:p>
          <a:p>
            <a:r>
              <a:rPr lang="ru-RU" dirty="0" smtClean="0"/>
              <a:t>Физическое здоровья и моральная устойчивость</a:t>
            </a:r>
          </a:p>
          <a:p>
            <a:r>
              <a:rPr lang="ru-RU" dirty="0" smtClean="0"/>
              <a:t>Незапятнанная репутация</a:t>
            </a:r>
          </a:p>
          <a:p>
            <a:r>
              <a:rPr lang="ru-RU" dirty="0" smtClean="0"/>
              <a:t>Верующий</a:t>
            </a:r>
          </a:p>
          <a:p>
            <a:r>
              <a:rPr lang="ru-RU" dirty="0" smtClean="0"/>
              <a:t>Кандидаты утверждаются в  по согласованию с местной милицией</a:t>
            </a:r>
          </a:p>
          <a:p>
            <a:r>
              <a:rPr lang="ru-RU" dirty="0" smtClean="0"/>
              <a:t>Рассматриваются как будущий кадровый резерв</a:t>
            </a:r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Функция комитета </a:t>
            </a:r>
            <a:r>
              <a:rPr lang="ru-RU" dirty="0" err="1" smtClean="0"/>
              <a:t>махалли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Контроль за содержанием проповедей в мечетях</a:t>
            </a:r>
          </a:p>
          <a:p>
            <a:r>
              <a:rPr lang="ru-RU" dirty="0" smtClean="0"/>
              <a:t>Административный надзор за гражданами, в отношении которых ведется следствие,</a:t>
            </a:r>
          </a:p>
          <a:p>
            <a:r>
              <a:rPr lang="ru-RU" dirty="0" smtClean="0"/>
              <a:t> надзор за теми в отношении которых ведется следствие</a:t>
            </a:r>
          </a:p>
          <a:p>
            <a:r>
              <a:rPr lang="ru-RU" dirty="0" smtClean="0"/>
              <a:t>За гражданами освобождающимися  из мест содержания под стражей или заключения</a:t>
            </a:r>
          </a:p>
          <a:p>
            <a:r>
              <a:rPr lang="ru-RU" dirty="0" smtClean="0"/>
              <a:t>Наблюдение за набожными мусульманами</a:t>
            </a:r>
          </a:p>
          <a:p>
            <a:r>
              <a:rPr lang="ru-RU" dirty="0" smtClean="0"/>
              <a:t>Организация и проведение собраний  для публичного обсуждения</a:t>
            </a:r>
          </a:p>
          <a:p>
            <a:r>
              <a:rPr lang="ru-RU" dirty="0" smtClean="0"/>
              <a:t>Участие в качестве понятых в определенных ситуациях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С 1992-2013  к числу экстремистских организаций относятся следующие: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Исламское движение Узбекистан(ИДУ)</a:t>
            </a:r>
          </a:p>
          <a:p>
            <a:pPr>
              <a:buNone/>
            </a:pPr>
            <a:r>
              <a:rPr lang="ru-RU" dirty="0" smtClean="0"/>
              <a:t>(Исламская партия Туркестана(</a:t>
            </a:r>
          </a:p>
          <a:p>
            <a:r>
              <a:rPr lang="ru-RU" dirty="0" err="1" smtClean="0"/>
              <a:t>Хизб</a:t>
            </a:r>
            <a:r>
              <a:rPr lang="ru-RU" dirty="0" smtClean="0"/>
              <a:t> </a:t>
            </a:r>
            <a:r>
              <a:rPr lang="ru-RU" dirty="0" err="1" smtClean="0"/>
              <a:t>ат-тахрир</a:t>
            </a:r>
            <a:r>
              <a:rPr lang="ru-RU" dirty="0" smtClean="0"/>
              <a:t>(Исламская партия освобождения)</a:t>
            </a:r>
          </a:p>
          <a:p>
            <a:r>
              <a:rPr lang="ru-RU" dirty="0" smtClean="0"/>
              <a:t>Исламский джихад(</a:t>
            </a:r>
            <a:r>
              <a:rPr lang="ru-RU" dirty="0" err="1" smtClean="0"/>
              <a:t>Джамаат</a:t>
            </a:r>
            <a:r>
              <a:rPr lang="ru-RU" dirty="0" smtClean="0"/>
              <a:t> </a:t>
            </a:r>
            <a:r>
              <a:rPr lang="ru-RU" dirty="0" err="1" smtClean="0"/>
              <a:t>моджжахедов</a:t>
            </a:r>
            <a:r>
              <a:rPr lang="ru-RU" dirty="0" smtClean="0"/>
              <a:t> ЦА)</a:t>
            </a:r>
          </a:p>
          <a:p>
            <a:r>
              <a:rPr lang="ru-RU" dirty="0" err="1" smtClean="0"/>
              <a:t>Иттихад</a:t>
            </a:r>
            <a:r>
              <a:rPr lang="ru-RU" dirty="0" smtClean="0"/>
              <a:t> </a:t>
            </a:r>
            <a:r>
              <a:rPr lang="ru-RU" dirty="0" err="1" smtClean="0"/>
              <a:t>альДжихад</a:t>
            </a:r>
            <a:r>
              <a:rPr lang="ru-RU" dirty="0" smtClean="0"/>
              <a:t> аль </a:t>
            </a:r>
            <a:r>
              <a:rPr lang="ru-RU" dirty="0" err="1" smtClean="0"/>
              <a:t>исламий</a:t>
            </a:r>
            <a:r>
              <a:rPr lang="ru-RU" dirty="0" smtClean="0"/>
              <a:t>(Союз исламского джихада)(ГИД)</a:t>
            </a:r>
          </a:p>
          <a:p>
            <a:r>
              <a:rPr lang="ru-RU" dirty="0" err="1" smtClean="0"/>
              <a:t>Хизб</a:t>
            </a:r>
            <a:r>
              <a:rPr lang="ru-RU" dirty="0" smtClean="0"/>
              <a:t> ан </a:t>
            </a:r>
            <a:r>
              <a:rPr lang="ru-RU" dirty="0" err="1" smtClean="0"/>
              <a:t>Нусрат</a:t>
            </a:r>
            <a:r>
              <a:rPr lang="ru-RU" dirty="0" smtClean="0"/>
              <a:t>(Партия победы)</a:t>
            </a:r>
          </a:p>
          <a:p>
            <a:r>
              <a:rPr lang="ru-RU" dirty="0" smtClean="0"/>
              <a:t>Ливийский </a:t>
            </a:r>
            <a:r>
              <a:rPr lang="ru-RU" dirty="0" err="1" smtClean="0"/>
              <a:t>Джамаат</a:t>
            </a:r>
            <a:endParaRPr lang="ru-RU" dirty="0" smtClean="0"/>
          </a:p>
          <a:p>
            <a:r>
              <a:rPr lang="ru-RU" dirty="0" err="1" smtClean="0"/>
              <a:t>Таблиг</a:t>
            </a:r>
            <a:r>
              <a:rPr lang="ru-RU" dirty="0" smtClean="0"/>
              <a:t> и </a:t>
            </a:r>
            <a:r>
              <a:rPr lang="ru-RU" dirty="0" err="1" smtClean="0"/>
              <a:t>Джамаат</a:t>
            </a:r>
            <a:endParaRPr lang="ru-RU" dirty="0" smtClean="0"/>
          </a:p>
          <a:p>
            <a:r>
              <a:rPr lang="ru-RU" dirty="0" err="1" smtClean="0"/>
              <a:t>Акромия</a:t>
            </a:r>
            <a:endParaRPr lang="ru-RU" dirty="0" smtClean="0"/>
          </a:p>
          <a:p>
            <a:r>
              <a:rPr lang="ru-RU" dirty="0" err="1" smtClean="0"/>
              <a:t>Нурчилар</a:t>
            </a:r>
            <a:endParaRPr lang="ru-RU" dirty="0" smtClean="0"/>
          </a:p>
          <a:p>
            <a:r>
              <a:rPr lang="ru-RU" dirty="0" err="1" smtClean="0"/>
              <a:t>Салафиты,ваххабиты,бахаиты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До </a:t>
            </a:r>
            <a:r>
              <a:rPr lang="ru-RU" dirty="0"/>
              <a:t>момента распространения ислама в Центральной Азии,  на этой территории, были отмечены  признаки наличия  больших античных религий.  </a:t>
            </a:r>
            <a:endParaRPr lang="ru-RU" dirty="0" smtClean="0"/>
          </a:p>
          <a:p>
            <a:r>
              <a:rPr lang="ru-RU" dirty="0" smtClean="0"/>
              <a:t>Местные </a:t>
            </a:r>
            <a:r>
              <a:rPr lang="ru-RU" dirty="0"/>
              <a:t>религиозные формы, такие как «маздеизм», «зороастризм» и «шаманизм», которые отличались от «иудаизма», «манихеизма» и «</a:t>
            </a:r>
            <a:r>
              <a:rPr lang="ru-RU" dirty="0" err="1"/>
              <a:t>несторианизма</a:t>
            </a:r>
            <a:r>
              <a:rPr lang="ru-RU" dirty="0"/>
              <a:t>», проникли  сюда извне, по разным политическим причинам. </a:t>
            </a:r>
            <a:endParaRPr lang="ru-RU" dirty="0" smtClean="0"/>
          </a:p>
          <a:p>
            <a:r>
              <a:rPr lang="ru-RU" dirty="0" smtClean="0"/>
              <a:t>Их </a:t>
            </a:r>
            <a:r>
              <a:rPr lang="ru-RU" dirty="0"/>
              <a:t>носители  активно занимались прозелитизмом, а представители  таких формы верований, как «буддизм» и «индуизм»  искали здесь свое </a:t>
            </a:r>
            <a:r>
              <a:rPr lang="ru-RU" dirty="0" smtClean="0"/>
              <a:t>прибежище</a:t>
            </a:r>
          </a:p>
          <a:p>
            <a:r>
              <a:rPr lang="ru-RU" dirty="0" smtClean="0"/>
              <a:t>.«</a:t>
            </a:r>
            <a:r>
              <a:rPr lang="ru-RU" dirty="0"/>
              <a:t>Зороастризм», как религия  государства Сасанидов в Персии, распространился на территории Центральной Азии на иранском плато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Учения «</a:t>
            </a:r>
            <a:r>
              <a:rPr lang="ru-RU" dirty="0" err="1"/>
              <a:t>несторианства</a:t>
            </a:r>
            <a:r>
              <a:rPr lang="ru-RU" dirty="0"/>
              <a:t>» и «иудаизма» появились здесь  вместе с миссионерами и через различные диаспоры, «манихейство»  открыто преследовалось.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тактики и вербовочная работа исламистов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Основное внимание направленно на выпускников вузов и духовных училищ и других представителей молодежного </a:t>
            </a:r>
            <a:r>
              <a:rPr lang="ru-RU" dirty="0" err="1" smtClean="0"/>
              <a:t>движения,которые</a:t>
            </a:r>
            <a:r>
              <a:rPr lang="ru-RU" dirty="0" smtClean="0"/>
              <a:t> еще не обладают устоявшимися взглядами</a:t>
            </a:r>
          </a:p>
          <a:p>
            <a:endParaRPr lang="ru-RU" dirty="0" smtClean="0"/>
          </a:p>
          <a:p>
            <a:r>
              <a:rPr lang="ru-RU" dirty="0" smtClean="0"/>
              <a:t>В вербовочной работе используется </a:t>
            </a:r>
            <a:r>
              <a:rPr lang="ru-RU" dirty="0" err="1" smtClean="0"/>
              <a:t>материальные,социальные</a:t>
            </a:r>
            <a:r>
              <a:rPr lang="ru-RU" dirty="0" smtClean="0"/>
              <a:t> и психологические  проблемы кандидатов</a:t>
            </a:r>
          </a:p>
          <a:p>
            <a:r>
              <a:rPr lang="ru-RU" dirty="0" smtClean="0"/>
              <a:t>Вербовщики прибегают к нейролингвистическому </a:t>
            </a:r>
            <a:r>
              <a:rPr lang="ru-RU" dirty="0" err="1" smtClean="0"/>
              <a:t>програмированию</a:t>
            </a:r>
            <a:endParaRPr lang="ru-RU" dirty="0" smtClean="0"/>
          </a:p>
          <a:p>
            <a:r>
              <a:rPr lang="ru-RU" dirty="0" smtClean="0"/>
              <a:t>Вступление в ряды как убеждают вербовщики позволит кандидату решить все его жизненные проблемы</a:t>
            </a:r>
          </a:p>
          <a:p>
            <a:r>
              <a:rPr lang="ru-RU" dirty="0" smtClean="0"/>
              <a:t>Иногда исламисты используют факт ареста, выбирая в качестве объектов своей вербовочной заинтересованности родственников заключенных или жен осужденных.</a:t>
            </a:r>
          </a:p>
          <a:p>
            <a:r>
              <a:rPr lang="ru-RU" dirty="0" smtClean="0"/>
              <a:t>Особенно уязвимы женщины, которые   в силу определенных жизненных неурядиц могут находиться в психологически неустойчивом состоянии или пребывать в </a:t>
            </a:r>
            <a:r>
              <a:rPr lang="ru-RU" dirty="0" err="1" smtClean="0"/>
              <a:t>депресии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Рост роли Духовного Управления мусульман(ДУМ)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Четкое определение дозволенных верующими </a:t>
            </a:r>
            <a:r>
              <a:rPr lang="ru-RU" dirty="0" err="1" smtClean="0"/>
              <a:t>рамкк</a:t>
            </a:r>
            <a:r>
              <a:rPr lang="ru-RU" dirty="0" smtClean="0"/>
              <a:t> исламской </a:t>
            </a:r>
            <a:r>
              <a:rPr lang="ru-RU" dirty="0" err="1" smtClean="0"/>
              <a:t>прауктики,а</a:t>
            </a:r>
            <a:r>
              <a:rPr lang="ru-RU" dirty="0" smtClean="0"/>
              <a:t> также и борьба с несогласованными </a:t>
            </a:r>
            <a:r>
              <a:rPr lang="ru-RU" dirty="0" err="1" smtClean="0"/>
              <a:t>священослужителями</a:t>
            </a:r>
            <a:r>
              <a:rPr lang="ru-RU" dirty="0" smtClean="0"/>
              <a:t>  в рядах исламского духовенства.</a:t>
            </a:r>
          </a:p>
          <a:p>
            <a:r>
              <a:rPr lang="ru-RU" dirty="0" smtClean="0"/>
              <a:t>К ним ,в сотрудничестве с КПДР, практически перешла функция назначения имамов и отстранения имамов и определение  содержания проповедей.</a:t>
            </a:r>
          </a:p>
          <a:p>
            <a:r>
              <a:rPr lang="ru-RU" dirty="0" smtClean="0"/>
              <a:t>Люди отказывающиеся следовать их указаниям попадают  под подозрение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Международный почтамт а Ташкенте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Проверяет все входящие посылки и </a:t>
            </a:r>
            <a:r>
              <a:rPr lang="ru-RU" dirty="0" err="1" smtClean="0"/>
              <a:t>отправляюет</a:t>
            </a:r>
            <a:r>
              <a:rPr lang="ru-RU" dirty="0" smtClean="0"/>
              <a:t> любые обнаруженные религиозные материалы в КПДР</a:t>
            </a:r>
          </a:p>
          <a:p>
            <a:r>
              <a:rPr lang="ru-RU" dirty="0" smtClean="0"/>
              <a:t>Запрещает какие либо материалы, направляя  по почте письмо уведомление и объясняет данный запрет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Правительство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Контролирует доступ к мусульманским изданиям</a:t>
            </a:r>
          </a:p>
          <a:p>
            <a:endParaRPr lang="ru-RU" dirty="0" smtClean="0"/>
          </a:p>
          <a:p>
            <a:r>
              <a:rPr lang="ru-RU" dirty="0" smtClean="0"/>
              <a:t>Требует в каждом местном издании указывать  издателя</a:t>
            </a:r>
          </a:p>
          <a:p>
            <a:r>
              <a:rPr lang="ru-RU" dirty="0" smtClean="0"/>
              <a:t>Книги публикуются с пометкой «разрешено КПДР»</a:t>
            </a:r>
            <a:endParaRPr lang="ru-RU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После терактов 1999 года в Ташкенте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1.Правоохранительными органами приняты дополнительные меры по:</a:t>
            </a:r>
          </a:p>
          <a:p>
            <a:r>
              <a:rPr lang="ru-RU" dirty="0" smtClean="0"/>
              <a:t>выявлению,</a:t>
            </a:r>
          </a:p>
          <a:p>
            <a:r>
              <a:rPr lang="ru-RU" dirty="0" smtClean="0"/>
              <a:t>Предупреждению</a:t>
            </a:r>
          </a:p>
          <a:p>
            <a:r>
              <a:rPr lang="ru-RU" dirty="0" smtClean="0"/>
              <a:t>Пресечению деятельности исламских оппозиций</a:t>
            </a:r>
          </a:p>
          <a:p>
            <a:pPr>
              <a:buNone/>
            </a:pPr>
            <a:r>
              <a:rPr lang="ru-RU" dirty="0" smtClean="0"/>
              <a:t>2.Территориальными органами  МВД проводят </a:t>
            </a:r>
            <a:r>
              <a:rPr lang="ru-RU" dirty="0" err="1" smtClean="0"/>
              <a:t>агентурно</a:t>
            </a:r>
            <a:r>
              <a:rPr lang="ru-RU" dirty="0" smtClean="0"/>
              <a:t> - оперативные мероприятия  по обеспечению постоянного контроля в приграничных областях соседних республик с </a:t>
            </a:r>
            <a:r>
              <a:rPr lang="ru-RU" dirty="0" err="1" smtClean="0"/>
              <a:t>целюя</a:t>
            </a:r>
            <a:r>
              <a:rPr lang="ru-RU" dirty="0" smtClean="0"/>
              <a:t> выявления проникающих диверсионных групп и лиц оказывающих им содействие в </a:t>
            </a:r>
            <a:r>
              <a:rPr lang="ru-RU" dirty="0" err="1" smtClean="0"/>
              <a:t>передвижении,а</a:t>
            </a:r>
            <a:r>
              <a:rPr lang="ru-RU" dirty="0" smtClean="0"/>
              <a:t> также выявление каналов провоза на территорию района, мест хранения и складирования  оружия, боеприпасов, взрывчатых и  отравляющих веществ.</a:t>
            </a:r>
            <a:endParaRPr lang="ru-RU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Постановка на учет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Мусульман, которые исповедуют свою веру вне одобренных государством учреждений, получивших образование в зарубежных медресе, духовно , интеллектуально или организационно связанных с известными имамами:</a:t>
            </a:r>
          </a:p>
          <a:p>
            <a:r>
              <a:rPr lang="ru-RU" dirty="0" err="1" smtClean="0"/>
              <a:t>Обид-кори</a:t>
            </a:r>
            <a:r>
              <a:rPr lang="ru-RU" dirty="0" smtClean="0"/>
              <a:t> Назаров</a:t>
            </a:r>
          </a:p>
          <a:p>
            <a:r>
              <a:rPr lang="ru-RU" dirty="0" err="1" smtClean="0"/>
              <a:t>Немат</a:t>
            </a:r>
            <a:r>
              <a:rPr lang="ru-RU" dirty="0" smtClean="0"/>
              <a:t> </a:t>
            </a:r>
            <a:r>
              <a:rPr lang="ru-RU" dirty="0" err="1" smtClean="0"/>
              <a:t>парпиев</a:t>
            </a:r>
            <a:endParaRPr lang="ru-RU" dirty="0" smtClean="0"/>
          </a:p>
          <a:p>
            <a:r>
              <a:rPr lang="ru-RU" dirty="0" err="1" smtClean="0"/>
              <a:t>Абдували</a:t>
            </a:r>
            <a:r>
              <a:rPr lang="ru-RU" dirty="0" smtClean="0"/>
              <a:t> </a:t>
            </a:r>
            <a:r>
              <a:rPr lang="ru-RU" dirty="0" err="1" smtClean="0"/>
              <a:t>Мирзаев</a:t>
            </a:r>
            <a:endParaRPr lang="ru-RU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Деятельность по выявлению подозрительных лиц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Имамы мечетей</a:t>
            </a:r>
          </a:p>
          <a:p>
            <a:r>
              <a:rPr lang="ru-RU" dirty="0" smtClean="0"/>
              <a:t>Аксакалы </a:t>
            </a:r>
            <a:r>
              <a:rPr lang="ru-RU" dirty="0" err="1" smtClean="0"/>
              <a:t>махаллей</a:t>
            </a:r>
            <a:endParaRPr lang="ru-RU" dirty="0" smtClean="0"/>
          </a:p>
          <a:p>
            <a:r>
              <a:rPr lang="ru-RU" dirty="0" smtClean="0"/>
              <a:t>Государственные инспекторы</a:t>
            </a:r>
          </a:p>
          <a:p>
            <a:r>
              <a:rPr lang="ru-RU" dirty="0" smtClean="0"/>
              <a:t>Советники по вопросам просветительства и духовно нравственной работы </a:t>
            </a:r>
          </a:p>
          <a:p>
            <a:r>
              <a:rPr lang="ru-RU" dirty="0" smtClean="0"/>
              <a:t>Представители комиссии по работе с женщинами</a:t>
            </a:r>
          </a:p>
          <a:p>
            <a:r>
              <a:rPr lang="ru-RU" dirty="0" smtClean="0"/>
              <a:t>«Стражи» </a:t>
            </a:r>
            <a:r>
              <a:rPr lang="ru-RU" dirty="0" err="1" smtClean="0"/>
              <a:t>махалли</a:t>
            </a:r>
            <a:endParaRPr lang="ru-RU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Хадж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Представители СГБ</a:t>
            </a:r>
          </a:p>
          <a:p>
            <a:r>
              <a:rPr lang="ru-RU" dirty="0" smtClean="0"/>
              <a:t>МВД</a:t>
            </a:r>
          </a:p>
          <a:p>
            <a:r>
              <a:rPr lang="ru-RU" dirty="0" smtClean="0"/>
              <a:t>Государственная комиссия по Хаджу(под контролем КПДР)</a:t>
            </a:r>
          </a:p>
          <a:p>
            <a:r>
              <a:rPr lang="ru-RU" dirty="0" smtClean="0"/>
              <a:t>Комитеты </a:t>
            </a:r>
            <a:r>
              <a:rPr lang="ru-RU" dirty="0" err="1" smtClean="0"/>
              <a:t>махалли</a:t>
            </a:r>
            <a:endParaRPr lang="ru-RU" dirty="0" smtClean="0"/>
          </a:p>
          <a:p>
            <a:r>
              <a:rPr lang="ru-RU" dirty="0" smtClean="0"/>
              <a:t>Районная администрация по проверки на благонадежность паломников к святым местам</a:t>
            </a:r>
          </a:p>
          <a:p>
            <a:r>
              <a:rPr lang="ru-RU" dirty="0" smtClean="0"/>
              <a:t>Усиление  роли  СМИ в профилактике религиозно-политического экстремизма и информационно пропагандистской  работы</a:t>
            </a:r>
          </a:p>
          <a:p>
            <a:r>
              <a:rPr lang="ru-RU" dirty="0" smtClean="0"/>
              <a:t>Размещение материалов  о подрывной деятельности на правительственных сайтах и в интернете</a:t>
            </a:r>
          </a:p>
          <a:p>
            <a:r>
              <a:rPr lang="ru-RU" dirty="0" smtClean="0"/>
              <a:t>На телевидении и в СМИ(Молодые люди каются перед камерами в том, что встали на ложный путь и просят прощения у  Президента и страны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Непопулярные меры до недавнего времени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Практика «Коллективного наказания»,в рамках которой подвергаются аресту   и берутся в заложники родственники экстремистов</a:t>
            </a:r>
          </a:p>
          <a:p>
            <a:r>
              <a:rPr lang="ru-RU" dirty="0" smtClean="0"/>
              <a:t>Практика увольнения «по собственному желанию» сотрудников </a:t>
            </a:r>
            <a:r>
              <a:rPr lang="ru-RU" dirty="0" err="1" smtClean="0"/>
              <a:t>гос</a:t>
            </a:r>
            <a:r>
              <a:rPr lang="ru-RU" dirty="0" smtClean="0"/>
              <a:t>. учреждений в связи с тем, что их близкие родственники привлечены к уголовной ответственности за нелегальную религиозную деятельность</a:t>
            </a:r>
          </a:p>
          <a:p>
            <a:r>
              <a:rPr lang="ru-RU" dirty="0" smtClean="0"/>
              <a:t>Увольнение за посещение и чтение молитв  в «неразрешенных» мечетях</a:t>
            </a:r>
          </a:p>
          <a:p>
            <a:r>
              <a:rPr lang="ru-RU" dirty="0" smtClean="0"/>
              <a:t>Запрет на общение друг с другом для заключенных, осужденных за религиозный экстремизм</a:t>
            </a:r>
          </a:p>
          <a:p>
            <a:r>
              <a:rPr lang="ru-RU" dirty="0" smtClean="0"/>
              <a:t>В некоторых случаях незадолго до освобождения их снова арестовывали </a:t>
            </a:r>
            <a:endParaRPr lang="ru-RU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2011 год-создание Центра «Духовность и просвещение»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Главная задача - распространение среди молодежи здорового образа жизни,</a:t>
            </a:r>
          </a:p>
          <a:p>
            <a:r>
              <a:rPr lang="ru-RU" dirty="0" smtClean="0"/>
              <a:t>Ограждение ее от пагубного воздействия, реакционных идеологий и экстремизма</a:t>
            </a:r>
          </a:p>
          <a:p>
            <a:r>
              <a:rPr lang="ru-RU" dirty="0" smtClean="0"/>
              <a:t>Филиалы центра работают во всех областях страны</a:t>
            </a:r>
          </a:p>
          <a:p>
            <a:r>
              <a:rPr lang="ru-RU" dirty="0" smtClean="0"/>
              <a:t>Специальные агитационные бригады центра посещают школы, рассказывают детям о целях экстремистов и о том, как они используют религию в дурных целях.</a:t>
            </a:r>
          </a:p>
          <a:p>
            <a:r>
              <a:rPr lang="ru-RU" dirty="0" smtClean="0"/>
              <a:t>На встречи приглашаются имамы местных мечетей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>
              <a:buNone/>
            </a:pPr>
            <a:r>
              <a:rPr lang="ru-RU" dirty="0" smtClean="0"/>
              <a:t>Пространство </a:t>
            </a:r>
            <a:r>
              <a:rPr lang="ru-RU" dirty="0"/>
              <a:t>почти всей  Центральной Азии уже считалось </a:t>
            </a:r>
            <a:r>
              <a:rPr lang="ru-RU" dirty="0" smtClean="0"/>
              <a:t>«сакральным» </a:t>
            </a:r>
            <a:r>
              <a:rPr lang="ru-RU" dirty="0"/>
              <a:t>из-за разнообразия  духовной жизни, которая  отличалась реальной толерантностью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школах создаются «Центры </a:t>
            </a:r>
            <a:r>
              <a:rPr lang="ru-RU" dirty="0" err="1" smtClean="0"/>
              <a:t>семьи,махалли</a:t>
            </a:r>
            <a:r>
              <a:rPr lang="ru-RU" dirty="0" smtClean="0"/>
              <a:t> и школы»</a:t>
            </a:r>
          </a:p>
          <a:p>
            <a:r>
              <a:rPr lang="ru-RU" dirty="0" smtClean="0"/>
              <a:t>Создаются центры борьбы с религиозным экстремизмом»</a:t>
            </a:r>
          </a:p>
          <a:p>
            <a:r>
              <a:rPr lang="ru-RU" dirty="0" smtClean="0"/>
              <a:t>Проводится  </a:t>
            </a:r>
            <a:r>
              <a:rPr lang="ru-RU" dirty="0" err="1" smtClean="0"/>
              <a:t>агитационно</a:t>
            </a:r>
            <a:r>
              <a:rPr lang="ru-RU" dirty="0" smtClean="0"/>
              <a:t> просветительская работа среди учащихся</a:t>
            </a:r>
          </a:p>
          <a:p>
            <a:r>
              <a:rPr lang="ru-RU" dirty="0" smtClean="0"/>
              <a:t>В порядке профилактики проводятся рейды деятельности предпринимателей</a:t>
            </a:r>
          </a:p>
          <a:p>
            <a:r>
              <a:rPr lang="ru-RU" dirty="0" smtClean="0"/>
              <a:t>Особенно </a:t>
            </a:r>
            <a:r>
              <a:rPr lang="ru-RU" dirty="0" err="1" smtClean="0"/>
              <a:t>тех,кто</a:t>
            </a:r>
            <a:r>
              <a:rPr lang="ru-RU" dirty="0" smtClean="0"/>
              <a:t> занимается ремонтом компьютеров  и мобильных устройств</a:t>
            </a:r>
          </a:p>
          <a:p>
            <a:r>
              <a:rPr lang="ru-RU" dirty="0" smtClean="0"/>
              <a:t>Комитет женщин РУ</a:t>
            </a:r>
          </a:p>
          <a:p>
            <a:r>
              <a:rPr lang="ru-RU" dirty="0" smtClean="0"/>
              <a:t>ННО</a:t>
            </a:r>
          </a:p>
          <a:p>
            <a:r>
              <a:rPr lang="ru-RU" dirty="0" smtClean="0"/>
              <a:t>Союз молодежи</a:t>
            </a:r>
          </a:p>
          <a:p>
            <a:r>
              <a:rPr lang="ru-RU" dirty="0" smtClean="0"/>
              <a:t>Исламский Университет проводит разъяснительную работу среди молодежи</a:t>
            </a:r>
            <a:endParaRPr lang="ru-RU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Недостатки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Недифференцированный подход со стороны властей к оценке исламских организаций</a:t>
            </a:r>
          </a:p>
          <a:p>
            <a:r>
              <a:rPr lang="ru-RU" dirty="0" smtClean="0"/>
              <a:t>Политика жестких мер</a:t>
            </a:r>
            <a:endParaRPr lang="ru-RU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может повлиять на политику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Внутренние и внешние  факторы:</a:t>
            </a:r>
          </a:p>
          <a:p>
            <a:r>
              <a:rPr lang="ru-RU" dirty="0" smtClean="0"/>
              <a:t>Дестабилизация религиозно-политической обстановки в соседних государствах</a:t>
            </a:r>
          </a:p>
          <a:p>
            <a:r>
              <a:rPr lang="ru-RU" dirty="0" smtClean="0"/>
              <a:t>Усиление международного регионального соперничества</a:t>
            </a:r>
          </a:p>
          <a:p>
            <a:r>
              <a:rPr lang="ru-RU" dirty="0" smtClean="0"/>
              <a:t>Осложнение политической ситуации в </a:t>
            </a:r>
            <a:r>
              <a:rPr lang="ru-RU" dirty="0" err="1" smtClean="0"/>
              <a:t>Афганстане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связи с предстоящим выводом войск и приходом к власти радикальных исламистов</a:t>
            </a:r>
          </a:p>
          <a:p>
            <a:r>
              <a:rPr lang="ru-RU" dirty="0" smtClean="0"/>
              <a:t>Прогрессирующая бедность  и расслоение общества</a:t>
            </a:r>
          </a:p>
          <a:p>
            <a:r>
              <a:rPr lang="ru-RU" dirty="0" smtClean="0"/>
              <a:t>Сильная позиция ислама в Узбекистане</a:t>
            </a:r>
          </a:p>
          <a:p>
            <a:pPr>
              <a:buNone/>
            </a:pPr>
            <a:r>
              <a:rPr lang="ru-RU" dirty="0" smtClean="0"/>
              <a:t>Слой молодежи часть которой стремится жить вне рамок системы морально-нравственных установок</a:t>
            </a:r>
            <a:endParaRPr lang="ru-RU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3286124"/>
            <a:ext cx="8229600" cy="1143000"/>
          </a:xfrm>
        </p:spPr>
        <p:txBody>
          <a:bodyPr/>
          <a:lstStyle/>
          <a:p>
            <a:r>
              <a:rPr lang="ru-RU" dirty="0" smtClean="0"/>
              <a:t>ТАДЖИКИСТАН</a:t>
            </a:r>
            <a:endParaRPr lang="ru-RU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Распространение экстремизма среди молодежи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70% населения - это люди до 30 лет</a:t>
            </a:r>
          </a:p>
          <a:p>
            <a:r>
              <a:rPr lang="ru-RU" dirty="0" smtClean="0"/>
              <a:t>Потенциальная угроза социального конфликта</a:t>
            </a:r>
          </a:p>
          <a:p>
            <a:r>
              <a:rPr lang="ru-RU" dirty="0" smtClean="0"/>
              <a:t>Обострение противоречий между молодежью и людьми старшего поколения, в том числе:</a:t>
            </a:r>
          </a:p>
          <a:p>
            <a:r>
              <a:rPr lang="ru-RU" dirty="0" smtClean="0"/>
              <a:t>Правящая элита</a:t>
            </a:r>
          </a:p>
          <a:p>
            <a:r>
              <a:rPr lang="ru-RU" dirty="0" smtClean="0"/>
              <a:t>Традиционные общественные институты</a:t>
            </a:r>
            <a:endParaRPr lang="ru-RU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Наличие противоречий в стране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Процессы все меньше поддаются  регулировающему воздействию традиционного общества т государства.</a:t>
            </a:r>
          </a:p>
          <a:p>
            <a:r>
              <a:rPr lang="ru-RU" dirty="0" smtClean="0"/>
              <a:t>Официальные идеологические установки таджикского  общества:</a:t>
            </a:r>
          </a:p>
          <a:p>
            <a:pPr>
              <a:buNone/>
            </a:pPr>
            <a:r>
              <a:rPr lang="ru-RU" dirty="0" smtClean="0"/>
              <a:t>1.Опора на официальный ислам</a:t>
            </a:r>
          </a:p>
          <a:p>
            <a:pPr>
              <a:buNone/>
            </a:pPr>
            <a:r>
              <a:rPr lang="ru-RU" dirty="0" smtClean="0"/>
              <a:t>2.Таджикский национализм</a:t>
            </a:r>
          </a:p>
          <a:p>
            <a:r>
              <a:rPr lang="ru-RU" dirty="0" smtClean="0"/>
              <a:t>Что неэффективно в отношении молодого поколения  </a:t>
            </a:r>
          </a:p>
          <a:p>
            <a:r>
              <a:rPr lang="ru-RU" dirty="0" smtClean="0"/>
              <a:t>Не адекватно реальным жизненным интересам</a:t>
            </a:r>
          </a:p>
          <a:p>
            <a:r>
              <a:rPr lang="ru-RU" dirty="0" smtClean="0"/>
              <a:t>Не соответствует фактическому положению дел и тенденциям развития молодежной среды  интересам молодежи</a:t>
            </a:r>
          </a:p>
          <a:p>
            <a:r>
              <a:rPr lang="ru-RU" dirty="0" smtClean="0"/>
              <a:t>Молодежь-главная движущая сила </a:t>
            </a:r>
            <a:r>
              <a:rPr lang="ru-RU" dirty="0" err="1" smtClean="0"/>
              <a:t>оббщества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Выступает за кардинальные:</a:t>
            </a:r>
          </a:p>
          <a:p>
            <a:r>
              <a:rPr lang="ru-RU" dirty="0" smtClean="0"/>
              <a:t> социальные</a:t>
            </a:r>
          </a:p>
          <a:p>
            <a:r>
              <a:rPr lang="ru-RU" dirty="0" smtClean="0"/>
              <a:t>Политические перемены</a:t>
            </a:r>
          </a:p>
          <a:p>
            <a:endParaRPr lang="ru-RU" dirty="0" smtClean="0"/>
          </a:p>
          <a:p>
            <a:r>
              <a:rPr lang="ru-RU" dirty="0" smtClean="0"/>
              <a:t>Главное движущее чувство: Чувство протеста против существующего устройства общества, когда богатеет небольшая группа лиц , а большинство живет в бесправии и бедности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714876" y="3286124"/>
            <a:ext cx="35719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Коррупция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Чувство протеста против коррупции в государственном аппарате</a:t>
            </a:r>
          </a:p>
          <a:p>
            <a:r>
              <a:rPr lang="ru-RU" dirty="0" smtClean="0"/>
              <a:t>В системе образования </a:t>
            </a:r>
          </a:p>
          <a:p>
            <a:r>
              <a:rPr lang="ru-RU" dirty="0" smtClean="0"/>
              <a:t>В правоохранительных органах</a:t>
            </a:r>
          </a:p>
          <a:p>
            <a:r>
              <a:rPr lang="ru-RU" dirty="0" smtClean="0"/>
              <a:t>Среди правящих и оппозиционных политиков</a:t>
            </a:r>
          </a:p>
          <a:p>
            <a:r>
              <a:rPr lang="ru-RU" dirty="0" smtClean="0"/>
              <a:t>Среди священнослужителей</a:t>
            </a:r>
            <a:endParaRPr lang="ru-RU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Протесты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Из-за отсутствия:</a:t>
            </a:r>
          </a:p>
          <a:p>
            <a:r>
              <a:rPr lang="ru-RU" dirty="0" smtClean="0"/>
              <a:t> возможности самореализации</a:t>
            </a:r>
          </a:p>
          <a:p>
            <a:r>
              <a:rPr lang="ru-RU" dirty="0" smtClean="0"/>
              <a:t>Профессионального и карьерного роста</a:t>
            </a:r>
          </a:p>
          <a:p>
            <a:r>
              <a:rPr lang="ru-RU" dirty="0" smtClean="0"/>
              <a:t>Эффективного приложения сил</a:t>
            </a:r>
          </a:p>
          <a:p>
            <a:r>
              <a:rPr lang="ru-RU" dirty="0" smtClean="0"/>
              <a:t>Удовлетворение собственных амбиций в политике, бизнесе, культурной и духовной жизни</a:t>
            </a:r>
            <a:endParaRPr lang="ru-RU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r>
              <a:rPr lang="ru-RU" dirty="0" smtClean="0"/>
              <a:t>Протестное настроение находит свое выражение в том числе ив форме радикального ислама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5751</Words>
  <Application>Microsoft Office PowerPoint</Application>
  <PresentationFormat>Экран (4:3)</PresentationFormat>
  <Paragraphs>721</Paragraphs>
  <Slides>129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129</vt:i4>
      </vt:variant>
    </vt:vector>
  </HeadingPairs>
  <TitlesOfParts>
    <vt:vector size="130" baseType="lpstr">
      <vt:lpstr>Тема Office</vt:lpstr>
      <vt:lpstr>Общие тенденции региона</vt:lpstr>
      <vt:lpstr>Особенности формирования религиозной политики</vt:lpstr>
      <vt:lpstr>Официальная пропаганда сегодня</vt:lpstr>
      <vt:lpstr>Например</vt:lpstr>
      <vt:lpstr>Как выстроить политику государства?</vt:lpstr>
      <vt:lpstr>Советский период</vt:lpstr>
      <vt:lpstr>Сегодня</vt:lpstr>
      <vt:lpstr>Исторически</vt:lpstr>
      <vt:lpstr>Исторически</vt:lpstr>
      <vt:lpstr>Исторически</vt:lpstr>
      <vt:lpstr>Эпоха независимости</vt:lpstr>
      <vt:lpstr>Попытки создать консолидирующую  идеологию</vt:lpstr>
      <vt:lpstr>Основная проблема</vt:lpstr>
      <vt:lpstr>Попытки</vt:lpstr>
      <vt:lpstr>Решение</vt:lpstr>
      <vt:lpstr>Попытки поиска</vt:lpstr>
      <vt:lpstr>Как известно</vt:lpstr>
      <vt:lpstr>Дополнительная проблема</vt:lpstr>
      <vt:lpstr>Малопонятность сути исламской юриспруденции для не специалистов</vt:lpstr>
      <vt:lpstr>Сами Духовные лидеры- выпускники духовных учреждений </vt:lpstr>
      <vt:lpstr>Скрытый конфликт</vt:lpstr>
      <vt:lpstr>Фикх</vt:lpstr>
      <vt:lpstr>Вопрос:</vt:lpstr>
      <vt:lpstr>Но</vt:lpstr>
      <vt:lpstr>Например суфизм</vt:lpstr>
      <vt:lpstr>Официальное празднование</vt:lpstr>
      <vt:lpstr>Обсуждался Джадидизм</vt:lpstr>
      <vt:lpstr>В истории это складывалось естественным образом</vt:lpstr>
      <vt:lpstr>Страх «Политического ислама»</vt:lpstr>
      <vt:lpstr>Мерос-наследие</vt:lpstr>
      <vt:lpstr>Необходимо честно признать</vt:lpstr>
      <vt:lpstr>Второй вопрос: Почему работает пропаганда экстремизма?</vt:lpstr>
      <vt:lpstr>Непрофессиональность</vt:lpstr>
      <vt:lpstr>Все эти попытки уже предпринимались до этого</vt:lpstr>
      <vt:lpstr>В этих идеологиях аппеляция часто идет к молодым</vt:lpstr>
      <vt:lpstr>Например</vt:lpstr>
      <vt:lpstr>Кто должен это объяснять?</vt:lpstr>
      <vt:lpstr>Любая идеология формируется в школе</vt:lpstr>
      <vt:lpstr>Также необходимо объяснять что делает государство</vt:lpstr>
      <vt:lpstr>Плохое религиозное знание</vt:lpstr>
      <vt:lpstr>Идеология</vt:lpstr>
      <vt:lpstr>Легитимация</vt:lpstr>
      <vt:lpstr>Конструкция прошлого</vt:lpstr>
      <vt:lpstr>Религиозная мифология</vt:lpstr>
      <vt:lpstr>Государство</vt:lpstr>
      <vt:lpstr>Основной вывод</vt:lpstr>
      <vt:lpstr>Констатация фактов</vt:lpstr>
      <vt:lpstr>Констатация фактов</vt:lpstr>
      <vt:lpstr>Констатация фактов</vt:lpstr>
      <vt:lpstr>В заключение</vt:lpstr>
      <vt:lpstr>УЗБЕКИСТАН</vt:lpstr>
      <vt:lpstr>Противодействие религиозному и политическому экстремизму в Узбекистане</vt:lpstr>
      <vt:lpstr>Главные цели</vt:lpstr>
      <vt:lpstr>Объекты деятельности</vt:lpstr>
      <vt:lpstr>Конец 1980-х и начало 1990 -х</vt:lpstr>
      <vt:lpstr>Рост идейного размежевания в среде священнослужителей</vt:lpstr>
      <vt:lpstr>Рост идейное влияние исламистских группировок</vt:lpstr>
      <vt:lpstr>Рост идейное влияние исламистских группировок</vt:lpstr>
      <vt:lpstr>8 декабря 1992  </vt:lpstr>
      <vt:lpstr>1992</vt:lpstr>
      <vt:lpstr>Создание в 1992 году Комитета по делам религии при кабинете министров Узбекистана</vt:lpstr>
      <vt:lpstr>КПДР осуществляет:</vt:lpstr>
      <vt:lpstr>КПДР осуществляет:</vt:lpstr>
      <vt:lpstr>КПДР контролирует:</vt:lpstr>
      <vt:lpstr>Международный Центр  Имама Бухари, создан в  2008 в Самарканде</vt:lpstr>
      <vt:lpstr>1998-принят закон Республики Узбекистан  «О свободе совести и  религиозных организациях» редакция закона 1991 года </vt:lpstr>
      <vt:lpstr>Наложен запрет на:</vt:lpstr>
      <vt:lpstr>Государственная регистрация</vt:lpstr>
      <vt:lpstr>Запрещено</vt:lpstr>
      <vt:lpstr>Запрещено</vt:lpstr>
      <vt:lpstr>Запрещено</vt:lpstr>
      <vt:lpstr>Не допускается</vt:lpstr>
      <vt:lpstr>Причина таких усиленных мер в сфере  противодействия религиозно-политическому экстремизму</vt:lpstr>
      <vt:lpstr>Предпосылки</vt:lpstr>
      <vt:lpstr>1999 год принятие закона  «Об органах самоуправления граждан»</vt:lpstr>
      <vt:lpstr>Обязанности «стражей» махалли</vt:lpstr>
      <vt:lpstr>Кто может стать  «стражем»</vt:lpstr>
      <vt:lpstr>Функция комитета махалли</vt:lpstr>
      <vt:lpstr> С 1992-2013  к числу экстремистских организаций относятся следующие:</vt:lpstr>
      <vt:lpstr>Основные тактики и вербовочная работа исламистов</vt:lpstr>
      <vt:lpstr>Рост роли Духовного Управления мусульман(ДУМ)</vt:lpstr>
      <vt:lpstr>Международный почтамт а Ташкенте</vt:lpstr>
      <vt:lpstr>Правительство</vt:lpstr>
      <vt:lpstr>После терактов 1999 года в Ташкенте</vt:lpstr>
      <vt:lpstr>Постановка на учет</vt:lpstr>
      <vt:lpstr>Деятельность по выявлению подозрительных лиц</vt:lpstr>
      <vt:lpstr>Хадж</vt:lpstr>
      <vt:lpstr>Непопулярные меры до недавнего времени</vt:lpstr>
      <vt:lpstr>2011 год-создание Центра «Духовность и просвещение»</vt:lpstr>
      <vt:lpstr>Мероприятия</vt:lpstr>
      <vt:lpstr>Недостатки</vt:lpstr>
      <vt:lpstr>Что может повлиять на политику</vt:lpstr>
      <vt:lpstr>ТАДЖИКИСТАН</vt:lpstr>
      <vt:lpstr>Распространение экстремизма среди молодежи</vt:lpstr>
      <vt:lpstr>Наличие противоречий в стране</vt:lpstr>
      <vt:lpstr>Молодежь</vt:lpstr>
      <vt:lpstr>Коррупция</vt:lpstr>
      <vt:lpstr>Протесты</vt:lpstr>
      <vt:lpstr>Протестное настроение находит свое выражение в том числе ив форме радикального ислама</vt:lpstr>
      <vt:lpstr>Протестное настроение</vt:lpstr>
      <vt:lpstr>Почва для распространения экстремизма-точка зрения государства</vt:lpstr>
      <vt:lpstr> Таджикистан с давних пор  выступает объектом подрывных действий целого ряда организаций:  -международных -региональных -национальных Многие из этих организаций стоят на позиции исламского экстремизма и терроризма</vt:lpstr>
      <vt:lpstr>Экстремистское подполье в Таджикистане связанно со своими единомышленниками в государствах Ц.А. а также и в других странах: -Иран -Пакистан -Афганистан -Турция, -Сирия, -Египет, -Ливия</vt:lpstr>
      <vt:lpstr>В трудно доступных районах продолжают функционировать базы и лагеря подготовки Среди этих групп можно встретить членов международных террористических формирований : арабов, таджиков, узбеков,кыргызов, казахов и др.</vt:lpstr>
      <vt:lpstr>Государство</vt:lpstr>
      <vt:lpstr>Исламская республика Иран</vt:lpstr>
      <vt:lpstr>США и их спец.службы</vt:lpstr>
      <vt:lpstr>Зарубежные исламские экстремистские организации</vt:lpstr>
      <vt:lpstr>Молодежь уезжает из страны:</vt:lpstr>
      <vt:lpstr>Система власти</vt:lpstr>
      <vt:lpstr>Система власти</vt:lpstr>
      <vt:lpstr>Система власти</vt:lpstr>
      <vt:lpstr>Страны куда выезжает в основном молодежь на заработки</vt:lpstr>
      <vt:lpstr>Молодые люди, как объекты вербовки зарубежом</vt:lpstr>
      <vt:lpstr>Молодые люди, как объекты вербовки зарубежом</vt:lpstr>
      <vt:lpstr>Возврат студентов на Родину </vt:lpstr>
      <vt:lpstr>Массовое возвращение студентов в 2010 году</vt:lpstr>
      <vt:lpstr> Внутренние причины</vt:lpstr>
      <vt:lpstr>Перечень внутренних факторов:</vt:lpstr>
      <vt:lpstr>Перечень внутренних факторов:</vt:lpstr>
      <vt:lpstr>Стремление к нарушению норм и  рост протестного настроения</vt:lpstr>
      <vt:lpstr>Стремление к нарушению норм и  рост протестного настроения</vt:lpstr>
      <vt:lpstr>Недовольство</vt:lpstr>
      <vt:lpstr>Дополнительные факторы</vt:lpstr>
      <vt:lpstr>СМИ и информационная политика</vt:lpstr>
      <vt:lpstr>В сфере теологии</vt:lpstr>
      <vt:lpstr>Идеи салафизма</vt:lpstr>
      <vt:lpstr>Идеи салафизма</vt:lpstr>
      <vt:lpstr>Меры по профилактике экстремизма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тенденции региона</dc:title>
  <dc:creator>SAIDA</dc:creator>
  <cp:lastModifiedBy>SAIDA</cp:lastModifiedBy>
  <cp:revision>199</cp:revision>
  <dcterms:created xsi:type="dcterms:W3CDTF">2019-05-21T03:53:50Z</dcterms:created>
  <dcterms:modified xsi:type="dcterms:W3CDTF">2019-06-02T04:59:01Z</dcterms:modified>
</cp:coreProperties>
</file>