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ms-office.chartcolorstyle+xml" PartName="/ppt/charts/colors2.xml"/>
  <Override ContentType="application/vnd.ms-office.chartcolorstyle+xml" PartName="/ppt/charts/colors3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3.xml"/>
  <Override ContentType="application/vnd.ms-office.chartstyle+xml" PartName="/ppt/charts/style1.xml"/>
  <Override ContentType="application/vnd.ms-office.chartstyle+xml" PartName="/ppt/charts/style2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10287000" cx="18288000"/>
  <p:notesSz cx="6858000" cy="9144000"/>
  <p:embeddedFontLst>
    <p:embeddedFont>
      <p:font typeface="Lato"/>
      <p:regular r:id="rId23"/>
      <p:bold r:id="rId24"/>
      <p:italic r:id="rId25"/>
      <p:boldItalic r:id="rId26"/>
    </p:embeddedFont>
    <p:embeddedFont>
      <p:font typeface="Open Sans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1" roundtripDataSignature="AMtx7mi8XpfxILIw6qA2c90Soe6JQRta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Lato-bold.fntdata"/><Relationship Id="rId23" Type="http://schemas.openxmlformats.org/officeDocument/2006/relationships/font" Target="fonts/La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boldItalic.fntdata"/><Relationship Id="rId25" Type="http://schemas.openxmlformats.org/officeDocument/2006/relationships/font" Target="fonts/Lato-italic.fntdata"/><Relationship Id="rId28" Type="http://schemas.openxmlformats.org/officeDocument/2006/relationships/font" Target="fonts/OpenSans-bold.fntdata"/><Relationship Id="rId27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Open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3" Type="http://schemas.microsoft.com/office/2011/relationships/chartStyle" Target="style1.xml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3" Type="http://schemas.microsoft.com/office/2011/relationships/chartStyle" Target="style2.xml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3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576771653543306E-2"/>
          <c:y val="0"/>
          <c:w val="0.94270833333333337"/>
          <c:h val="0.904625255176436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7291666666666664E-2"/>
                  <c:y val="0.14285714285714285"/>
                </c:manualLayout>
              </c:layout>
              <c:tx>
                <c:rich>
                  <a:bodyPr/>
                  <a:lstStyle/>
                  <a:p>
                    <a:fld id="{1A905586-C040-4DBE-8FC7-3386EA59BC5B}" type="VALUE">
                      <a:rPr lang="en-US" sz="3000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5D9D3CA8-2E0B-47BF-9657-E0C9EF964C56}" type="VALUE">
                      <a:rPr lang="en-US" sz="3000" smtClean="0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Лист1!$D$2:$D$4</c:f>
              <c:strCache>
                <c:ptCount val="3"/>
                <c:pt idx="0">
                  <c:v>WhatsApp</c:v>
                </c:pt>
                <c:pt idx="1">
                  <c:v>Skype</c:v>
                </c:pt>
                <c:pt idx="2">
                  <c:v>ОК</c:v>
                </c:pt>
              </c:strCache>
            </c:strRef>
          </c:cat>
          <c:val>
            <c:numRef>
              <c:f>Лист1!$E$2:$E$4</c:f>
              <c:numCache>
                <c:formatCode>0.00</c:formatCode>
                <c:ptCount val="3"/>
                <c:pt idx="0" formatCode="0.0">
                  <c:v>96.3</c:v>
                </c:pt>
                <c:pt idx="1">
                  <c:v>4.5999999999999996</c:v>
                </c:pt>
                <c:pt idx="2" formatCode="0.0">
                  <c:v>3.3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58008704"/>
        <c:axId val="58015744"/>
      </c:barChart>
      <c:catAx>
        <c:axId val="58008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cap="all" spc="120" normalizeH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015744"/>
        <c:crosses val="autoZero"/>
        <c:auto val="1"/>
        <c:lblAlgn val="ctr"/>
        <c:lblOffset val="100"/>
        <c:noMultiLvlLbl val="0"/>
      </c:catAx>
      <c:valAx>
        <c:axId val="5801574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58008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3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Лист1!$A$7:$A$9</c:f>
              <c:strCache>
                <c:ptCount val="3"/>
                <c:pt idx="0">
                  <c:v>Mail.ru</c:v>
                </c:pt>
                <c:pt idx="1">
                  <c:v>Gmail</c:v>
                </c:pt>
                <c:pt idx="2">
                  <c:v>ОК</c:v>
                </c:pt>
              </c:strCache>
            </c:strRef>
          </c:cat>
          <c:val>
            <c:numRef>
              <c:f>Лист1!$B$7:$B$9</c:f>
              <c:numCache>
                <c:formatCode>0.0</c:formatCode>
                <c:ptCount val="3"/>
                <c:pt idx="0">
                  <c:v>70</c:v>
                </c:pt>
                <c:pt idx="1">
                  <c:v>22.2</c:v>
                </c:pt>
                <c:pt idx="2">
                  <c:v>11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58026240"/>
        <c:axId val="58041472"/>
      </c:barChart>
      <c:catAx>
        <c:axId val="580262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cap="all" spc="120" normalizeH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041472"/>
        <c:crosses val="autoZero"/>
        <c:auto val="1"/>
        <c:lblAlgn val="ctr"/>
        <c:lblOffset val="100"/>
        <c:noMultiLvlLbl val="0"/>
      </c:catAx>
      <c:valAx>
        <c:axId val="5804147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58026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027027027027029E-2"/>
          <c:y val="4.5977011494252873E-2"/>
          <c:w val="0.9504504504504504"/>
          <c:h val="0.789760611820074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5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Лист1!$A$12:$A$14</c:f>
              <c:strCache>
                <c:ptCount val="3"/>
                <c:pt idx="0">
                  <c:v>Super.kg</c:v>
                </c:pt>
                <c:pt idx="1">
                  <c:v>Youtube</c:v>
                </c:pt>
                <c:pt idx="2">
                  <c:v>Akipress</c:v>
                </c:pt>
              </c:strCache>
            </c:strRef>
          </c:cat>
          <c:val>
            <c:numRef>
              <c:f>Лист1!$B$12:$B$14</c:f>
              <c:numCache>
                <c:formatCode>0.0</c:formatCode>
                <c:ptCount val="3"/>
                <c:pt idx="0">
                  <c:v>18.600000000000001</c:v>
                </c:pt>
                <c:pt idx="1">
                  <c:v>16.3</c:v>
                </c:pt>
                <c:pt idx="2">
                  <c:v>12.3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58056064"/>
        <c:axId val="58198272"/>
      </c:barChart>
      <c:catAx>
        <c:axId val="58056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cap="all" spc="120" normalizeH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8198272"/>
        <c:crosses val="autoZero"/>
        <c:auto val="1"/>
        <c:lblAlgn val="ctr"/>
        <c:lblOffset val="100"/>
        <c:noMultiLvlLbl val="0"/>
      </c:catAx>
      <c:valAx>
        <c:axId val="5819827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58056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" name="Google Shape;18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9" name="Google Shape;19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0" name="Google Shape;20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1" name="Google Shape;2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2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6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C7BA6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-2" y="2880182"/>
            <a:ext cx="17521800" cy="47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Коммуникационные подходы по противодействию экстремизму и терроризму </a:t>
            </a:r>
            <a:endParaRPr b="1" i="0" sz="90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5" name="Google Shape;85;p1"/>
          <p:cNvSpPr txBox="1"/>
          <p:nvPr/>
        </p:nvSpPr>
        <p:spPr>
          <a:xfrm rot="-5400000">
            <a:off x="14109149" y="4710746"/>
            <a:ext cx="6720672" cy="1637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0" u="none" cap="none" strike="noStrike">
                <a:solidFill>
                  <a:srgbClr val="F9FCFF"/>
                </a:solidFill>
                <a:latin typeface="Lato"/>
                <a:ea typeface="Lato"/>
                <a:cs typeface="Lato"/>
                <a:sym typeface="Lato"/>
              </a:rPr>
              <a:t>Data Lab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-1946903" y="9026406"/>
            <a:ext cx="9485901" cy="39608"/>
          </a:xfrm>
          <a:prstGeom prst="rect">
            <a:avLst/>
          </a:prstGeom>
          <a:solidFill>
            <a:srgbClr val="F9F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"/>
          <p:cNvSpPr/>
          <p:nvPr/>
        </p:nvSpPr>
        <p:spPr>
          <a:xfrm>
            <a:off x="11037914" y="9026406"/>
            <a:ext cx="9485901" cy="39608"/>
          </a:xfrm>
          <a:prstGeom prst="rect">
            <a:avLst/>
          </a:prstGeom>
          <a:solidFill>
            <a:srgbClr val="F9F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0875" y="7435421"/>
            <a:ext cx="2541997" cy="2580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/>
          <p:nvPr/>
        </p:nvSpPr>
        <p:spPr>
          <a:xfrm flipH="1" rot="10800000">
            <a:off x="-32657" y="0"/>
            <a:ext cx="18320656" cy="10287000"/>
          </a:xfrm>
          <a:prstGeom prst="rect">
            <a:avLst/>
          </a:prstGeom>
          <a:solidFill>
            <a:srgbClr val="4C7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0"/>
          <p:cNvSpPr txBox="1"/>
          <p:nvPr/>
        </p:nvSpPr>
        <p:spPr>
          <a:xfrm>
            <a:off x="613660" y="273755"/>
            <a:ext cx="16086219" cy="8041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248" u="none" cap="none" strike="noStrike">
                <a:solidFill>
                  <a:srgbClr val="F9FCFF"/>
                </a:solidFill>
                <a:latin typeface="Open Sans"/>
                <a:ea typeface="Open Sans"/>
                <a:cs typeface="Open Sans"/>
                <a:sym typeface="Open Sans"/>
              </a:rPr>
              <a:t>Стратегические подходы в адвокации </a:t>
            </a:r>
            <a:endParaRPr/>
          </a:p>
          <a:p>
            <a:pPr indent="0" lvl="0" marL="0" marR="0" rtl="0" algn="l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248" u="none" cap="none" strike="noStrike">
                <a:solidFill>
                  <a:srgbClr val="F9FCFF"/>
                </a:solidFill>
                <a:latin typeface="Open Sans"/>
                <a:ea typeface="Open Sans"/>
                <a:cs typeface="Open Sans"/>
                <a:sym typeface="Open Sans"/>
              </a:rPr>
              <a:t>и PR</a:t>
            </a:r>
            <a:endParaRPr/>
          </a:p>
        </p:txBody>
      </p:sp>
      <p:sp>
        <p:nvSpPr>
          <p:cNvPr id="139" name="Google Shape;139;p10"/>
          <p:cNvSpPr txBox="1"/>
          <p:nvPr/>
        </p:nvSpPr>
        <p:spPr>
          <a:xfrm>
            <a:off x="1569841" y="1657852"/>
            <a:ext cx="15422759" cy="47705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0" u="none" cap="none" strike="noStrike">
                <a:solidFill>
                  <a:srgbClr val="F9FCFF"/>
                </a:solidFill>
                <a:latin typeface="Lato"/>
                <a:ea typeface="Lato"/>
                <a:cs typeface="Lato"/>
                <a:sym typeface="Lato"/>
              </a:rPr>
              <a:t>Стратегические подходы в коммуникациях и PR</a:t>
            </a:r>
            <a:endParaRPr b="1" i="0" sz="12000" u="none" cap="none" strike="noStrike">
              <a:solidFill>
                <a:srgbClr val="F9FC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0" name="Google Shape;140;p10"/>
          <p:cNvSpPr txBox="1"/>
          <p:nvPr/>
        </p:nvSpPr>
        <p:spPr>
          <a:xfrm rot="-5400000">
            <a:off x="14109149" y="4710746"/>
            <a:ext cx="6720672" cy="1637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0" u="none" cap="none" strike="noStrike">
                <a:solidFill>
                  <a:srgbClr val="F9FCFF"/>
                </a:solidFill>
                <a:latin typeface="Lato"/>
                <a:ea typeface="Lato"/>
                <a:cs typeface="Lato"/>
                <a:sym typeface="Lato"/>
              </a:rPr>
              <a:t>Data Lab</a:t>
            </a:r>
            <a:endParaRPr/>
          </a:p>
        </p:txBody>
      </p:sp>
      <p:sp>
        <p:nvSpPr>
          <p:cNvPr id="141" name="Google Shape;141;p10"/>
          <p:cNvSpPr txBox="1"/>
          <p:nvPr/>
        </p:nvSpPr>
        <p:spPr>
          <a:xfrm>
            <a:off x="3566836" y="9172575"/>
            <a:ext cx="9109103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3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0"/>
          <p:cNvSpPr/>
          <p:nvPr/>
        </p:nvSpPr>
        <p:spPr>
          <a:xfrm>
            <a:off x="-1946903" y="9026406"/>
            <a:ext cx="9485901" cy="39608"/>
          </a:xfrm>
          <a:prstGeom prst="rect">
            <a:avLst/>
          </a:prstGeom>
          <a:solidFill>
            <a:srgbClr val="F9F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0875" y="7435421"/>
            <a:ext cx="2541997" cy="2580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0"/>
          <p:cNvSpPr/>
          <p:nvPr/>
        </p:nvSpPr>
        <p:spPr>
          <a:xfrm>
            <a:off x="11037914" y="9026406"/>
            <a:ext cx="9485901" cy="39608"/>
          </a:xfrm>
          <a:prstGeom prst="rect">
            <a:avLst/>
          </a:prstGeom>
          <a:solidFill>
            <a:srgbClr val="F9F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85737"/>
            <a:ext cx="17830800" cy="9986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399"/>
            <a:ext cx="17526000" cy="985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0" name="Google Shape;160;p1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61" name="Google Shape;161;p1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62" name="Google Shape;162;p1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63" name="Google Shape;163;p1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905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64" name="Google Shape;16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"/>
          <p:cNvSpPr/>
          <p:nvPr/>
        </p:nvSpPr>
        <p:spPr>
          <a:xfrm>
            <a:off x="-304800" y="-342900"/>
            <a:ext cx="4038600" cy="3505200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B7CCE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4"/>
          <p:cNvSpPr txBox="1"/>
          <p:nvPr>
            <p:ph type="title"/>
          </p:nvPr>
        </p:nvSpPr>
        <p:spPr>
          <a:xfrm>
            <a:off x="990600" y="2247900"/>
            <a:ext cx="12877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264AB"/>
              </a:buClr>
              <a:buSzPts val="5400"/>
              <a:buFont typeface="Arial"/>
              <a:buNone/>
            </a:pPr>
            <a:r>
              <a:rPr b="1" lang="en-US" sz="5400" cap="none">
                <a:solidFill>
                  <a:srgbClr val="1264AB"/>
                </a:solidFill>
                <a:latin typeface="Arial"/>
                <a:ea typeface="Arial"/>
                <a:cs typeface="Arial"/>
                <a:sym typeface="Arial"/>
              </a:rPr>
              <a:t>ЧАСТО ИСПОЛЬЗУЕМЫЕ КОММУНИКАЦИОННЫЕ ИНСТРУМЕНТЫ</a:t>
            </a:r>
            <a:endParaRPr b="1" sz="5400">
              <a:solidFill>
                <a:srgbClr val="1264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4"/>
          <p:cNvSpPr txBox="1"/>
          <p:nvPr>
            <p:ph idx="2" type="body"/>
          </p:nvPr>
        </p:nvSpPr>
        <p:spPr>
          <a:xfrm>
            <a:off x="1224643" y="4762500"/>
            <a:ext cx="6547077" cy="4713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1E6CAF"/>
              </a:buClr>
              <a:buSzPts val="4800"/>
              <a:buChar char="•"/>
            </a:pPr>
            <a:r>
              <a:rPr b="1" lang="en-US" sz="4800">
                <a:solidFill>
                  <a:srgbClr val="1E6CAF"/>
                </a:solidFill>
              </a:rPr>
              <a:t>Тренинги, семинары, обучающие курсы</a:t>
            </a:r>
            <a:endParaRPr b="1" sz="4800">
              <a:solidFill>
                <a:srgbClr val="1E6CAF"/>
              </a:solidFill>
            </a:endParaRPr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b="1" sz="4800">
              <a:solidFill>
                <a:srgbClr val="1E6CAF"/>
              </a:solidFill>
            </a:endParaRPr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Clr>
                <a:srgbClr val="1E6CAF"/>
              </a:buClr>
              <a:buSzPts val="4800"/>
              <a:buChar char="•"/>
            </a:pPr>
            <a:r>
              <a:rPr b="1" lang="en-US" sz="4800">
                <a:solidFill>
                  <a:srgbClr val="1E6CAF"/>
                </a:solidFill>
              </a:rPr>
              <a:t>Сборники исследований</a:t>
            </a:r>
            <a:endParaRPr b="1" sz="4800">
              <a:solidFill>
                <a:srgbClr val="1E6CAF"/>
              </a:solidFill>
            </a:endParaRPr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b="1" sz="4800">
              <a:solidFill>
                <a:srgbClr val="1E6CAF"/>
              </a:solidFill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72" name="Google Shape;172;p14"/>
          <p:cNvSpPr txBox="1"/>
          <p:nvPr>
            <p:ph idx="4" type="body"/>
          </p:nvPr>
        </p:nvSpPr>
        <p:spPr>
          <a:xfrm>
            <a:off x="9448800" y="4773386"/>
            <a:ext cx="7162800" cy="4713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1E6CAF"/>
              </a:buClr>
              <a:buSzPts val="4800"/>
              <a:buChar char="•"/>
            </a:pPr>
            <a:r>
              <a:rPr b="1" lang="en-US" sz="4800">
                <a:solidFill>
                  <a:srgbClr val="1E6CAF"/>
                </a:solidFill>
              </a:rPr>
              <a:t>Круглые столы,       пресс-встречи</a:t>
            </a:r>
            <a:endParaRPr b="1" sz="4800">
              <a:solidFill>
                <a:srgbClr val="1E6CAF"/>
              </a:solidFill>
            </a:endParaRPr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b="1" sz="4800">
              <a:solidFill>
                <a:srgbClr val="1E6CAF"/>
              </a:solidFill>
            </a:endParaRPr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Clr>
                <a:srgbClr val="1E6CAF"/>
              </a:buClr>
              <a:buSzPts val="4800"/>
              <a:buChar char="•"/>
            </a:pPr>
            <a:r>
              <a:rPr b="1" lang="en-US" sz="4800">
                <a:solidFill>
                  <a:srgbClr val="1E6CAF"/>
                </a:solidFill>
              </a:rPr>
              <a:t>журналистские статьи, видео сюжеты</a:t>
            </a:r>
            <a:endParaRPr/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5"/>
          <p:cNvSpPr/>
          <p:nvPr/>
        </p:nvSpPr>
        <p:spPr>
          <a:xfrm>
            <a:off x="-304800" y="-342900"/>
            <a:ext cx="4038600" cy="3505200"/>
          </a:xfrm>
          <a:prstGeom prst="rect">
            <a:avLst/>
          </a:prstGeom>
          <a:solidFill>
            <a:srgbClr val="B7CC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B7CCE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5"/>
          <p:cNvSpPr txBox="1"/>
          <p:nvPr>
            <p:ph type="title"/>
          </p:nvPr>
        </p:nvSpPr>
        <p:spPr>
          <a:xfrm>
            <a:off x="1447800" y="2400300"/>
            <a:ext cx="16230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1264AB"/>
              </a:buClr>
              <a:buSzPts val="4400"/>
              <a:buFont typeface="Arial"/>
              <a:buNone/>
            </a:pPr>
            <a:r>
              <a:rPr b="1" lang="en-US" cap="none">
                <a:solidFill>
                  <a:srgbClr val="1264AB"/>
                </a:solidFill>
                <a:latin typeface="Arial"/>
                <a:ea typeface="Arial"/>
                <a:cs typeface="Arial"/>
                <a:sym typeface="Arial"/>
              </a:rPr>
              <a:t>БОЛЕЕ ЭФФЕКТИВНЫЕ И ОРИГИНАЛЬНЫЕ </a:t>
            </a:r>
            <a:br>
              <a:rPr b="1" lang="en-US" cap="none">
                <a:solidFill>
                  <a:srgbClr val="1264A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n-US" cap="none">
                <a:solidFill>
                  <a:srgbClr val="1264AB"/>
                </a:solidFill>
                <a:latin typeface="Arial"/>
                <a:ea typeface="Arial"/>
                <a:cs typeface="Arial"/>
                <a:sym typeface="Arial"/>
              </a:rPr>
              <a:t>КОММУНИКАЦИОННЫЕ ИНСТРУМЕНТЫ</a:t>
            </a:r>
            <a:endParaRPr b="1">
              <a:solidFill>
                <a:srgbClr val="1264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5"/>
          <p:cNvSpPr txBox="1"/>
          <p:nvPr>
            <p:ph idx="2" type="body"/>
          </p:nvPr>
        </p:nvSpPr>
        <p:spPr>
          <a:xfrm>
            <a:off x="1224643" y="4762500"/>
            <a:ext cx="6547077" cy="4713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1264AB"/>
              </a:buClr>
              <a:buSzPts val="4800"/>
              <a:buChar char="•"/>
            </a:pPr>
            <a:r>
              <a:rPr b="1" lang="en-US" sz="4800">
                <a:solidFill>
                  <a:srgbClr val="1264AB"/>
                </a:solidFill>
              </a:rPr>
              <a:t>Дискуссионные клубы </a:t>
            </a:r>
            <a:endParaRPr/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b="1" sz="4800">
              <a:solidFill>
                <a:srgbClr val="1264AB"/>
              </a:solidFill>
            </a:endParaRPr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Clr>
                <a:srgbClr val="1264AB"/>
              </a:buClr>
              <a:buSzPts val="4800"/>
              <a:buChar char="•"/>
            </a:pPr>
            <a:r>
              <a:rPr b="1" lang="en-US" sz="4800">
                <a:solidFill>
                  <a:srgbClr val="1264AB"/>
                </a:solidFill>
              </a:rPr>
              <a:t>Интеллектуальные игры </a:t>
            </a:r>
            <a:endParaRPr/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b="1" sz="4800">
              <a:solidFill>
                <a:srgbClr val="1E6CAF"/>
              </a:solidFill>
            </a:endParaRPr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b="1" sz="4800">
              <a:solidFill>
                <a:srgbClr val="1E6CAF"/>
              </a:solidFill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80" name="Google Shape;180;p15"/>
          <p:cNvSpPr txBox="1"/>
          <p:nvPr>
            <p:ph idx="4" type="body"/>
          </p:nvPr>
        </p:nvSpPr>
        <p:spPr>
          <a:xfrm>
            <a:off x="9448800" y="4751614"/>
            <a:ext cx="7620000" cy="4713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1264AB"/>
              </a:buClr>
              <a:buSzPts val="4800"/>
              <a:buChar char="•"/>
            </a:pPr>
            <a:r>
              <a:rPr b="1" lang="en-US" sz="4800">
                <a:solidFill>
                  <a:srgbClr val="1264AB"/>
                </a:solidFill>
              </a:rPr>
              <a:t>Вебинары</a:t>
            </a:r>
            <a:endParaRPr b="1" sz="4800">
              <a:solidFill>
                <a:srgbClr val="1264AB"/>
              </a:solidFill>
            </a:endParaRPr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b="1" sz="4800">
              <a:solidFill>
                <a:srgbClr val="1264AB"/>
              </a:solidFill>
            </a:endParaRPr>
          </a:p>
          <a:p>
            <a:pPr indent="-342900" lvl="0" marL="342900" rtl="0" algn="l">
              <a:spcBef>
                <a:spcPts val="960"/>
              </a:spcBef>
              <a:spcAft>
                <a:spcPts val="0"/>
              </a:spcAft>
              <a:buClr>
                <a:srgbClr val="1264AB"/>
              </a:buClr>
              <a:buSzPts val="4800"/>
              <a:buChar char="•"/>
            </a:pPr>
            <a:r>
              <a:rPr b="1" lang="en-US" sz="4800">
                <a:solidFill>
                  <a:srgbClr val="1264AB"/>
                </a:solidFill>
              </a:rPr>
              <a:t>Короткометражные документальные фильмы</a:t>
            </a:r>
            <a:endParaRPr/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b="1" sz="4800">
              <a:solidFill>
                <a:srgbClr val="1264AB"/>
              </a:solidFill>
            </a:endParaRPr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b="1" sz="4800">
              <a:solidFill>
                <a:srgbClr val="1264AB"/>
              </a:solidFill>
            </a:endParaRPr>
          </a:p>
          <a:p>
            <a:pPr indent="-38100" lvl="0" marL="34290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7"/>
          <p:cNvSpPr txBox="1"/>
          <p:nvPr>
            <p:ph type="ctrTitle"/>
          </p:nvPr>
        </p:nvSpPr>
        <p:spPr>
          <a:xfrm>
            <a:off x="4876800" y="40005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3" cy="1028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286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00" y="1286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" y="643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" y="1286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Google Shape;129;p9"/>
          <p:cNvGraphicFramePr/>
          <p:nvPr/>
        </p:nvGraphicFramePr>
        <p:xfrm>
          <a:off x="2057400" y="5144671"/>
          <a:ext cx="4876800" cy="4952357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130" name="Google Shape;130;p9"/>
          <p:cNvGraphicFramePr/>
          <p:nvPr/>
        </p:nvGraphicFramePr>
        <p:xfrm>
          <a:off x="7543800" y="5524500"/>
          <a:ext cx="4419600" cy="4648200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131" name="Google Shape;131;p9"/>
          <p:cNvGraphicFramePr/>
          <p:nvPr/>
        </p:nvGraphicFramePr>
        <p:xfrm>
          <a:off x="12496800" y="5676900"/>
          <a:ext cx="5638800" cy="4419600"/>
        </p:xfrm>
        <a:graphic>
          <a:graphicData uri="http://schemas.openxmlformats.org/drawingml/2006/chart">
            <c:chart r:id="rId5"/>
          </a:graphicData>
        </a:graphic>
      </p:graphicFrame>
      <p:pic>
        <p:nvPicPr>
          <p:cNvPr id="132" name="Google Shape;132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9029" y="-5443"/>
            <a:ext cx="18285713" cy="10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Эркина</dc:creator>
</cp:coreProperties>
</file>