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1" r:id="rId2"/>
    <p:sldId id="336" r:id="rId3"/>
    <p:sldId id="330" r:id="rId4"/>
    <p:sldId id="334" r:id="rId5"/>
    <p:sldId id="321" r:id="rId6"/>
    <p:sldId id="337" r:id="rId7"/>
    <p:sldId id="338" r:id="rId8"/>
    <p:sldId id="342" r:id="rId9"/>
    <p:sldId id="340" r:id="rId10"/>
    <p:sldId id="343" r:id="rId11"/>
    <p:sldId id="341" r:id="rId12"/>
    <p:sldId id="317" r:id="rId13"/>
    <p:sldId id="326" r:id="rId14"/>
    <p:sldId id="305" r:id="rId15"/>
  </p:sldIdLst>
  <p:sldSz cx="12192000" cy="6858000"/>
  <p:notesSz cx="6858000" cy="9144000"/>
  <p:embeddedFontLs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a03ByO8vnmO+9NKnThj+ONi4F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4B9C"/>
    <a:srgbClr val="5456B8"/>
    <a:srgbClr val="3E4095"/>
    <a:srgbClr val="00B7ED"/>
    <a:srgbClr val="F7F7F7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CB4153-F8A7-42CE-80DB-B904559EE8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1F72D-A990-429F-9DC0-F29804CC6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D72FD-C0EC-4233-87D9-BF5838116250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2ABF5-5DD8-4FBF-ACE4-DE3CB6587D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61F9A-BCBD-42EF-8C13-D3A095A697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32C98-9777-4E4F-A8BA-4502EBD6E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5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43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869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762946-DE50-4A07-B8ED-C76C5DE2CF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840" y="1"/>
            <a:ext cx="12188158" cy="6857997"/>
          </a:xfrm>
          <a:prstGeom prst="rect">
            <a:avLst/>
          </a:prstGeom>
        </p:spPr>
      </p:pic>
      <p:sp>
        <p:nvSpPr>
          <p:cNvPr id="12" name="Google Shape;12;p23"/>
          <p:cNvSpPr txBox="1">
            <a:spLocks noGrp="1"/>
          </p:cNvSpPr>
          <p:nvPr>
            <p:ph type="ctrTitle"/>
          </p:nvPr>
        </p:nvSpPr>
        <p:spPr>
          <a:xfrm>
            <a:off x="1524000" y="2078296"/>
            <a:ext cx="9144000" cy="202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23"/>
          <p:cNvSpPr txBox="1">
            <a:spLocks noGrp="1"/>
          </p:cNvSpPr>
          <p:nvPr>
            <p:ph type="subTitle" idx="1"/>
          </p:nvPr>
        </p:nvSpPr>
        <p:spPr>
          <a:xfrm>
            <a:off x="1524000" y="4192359"/>
            <a:ext cx="9144000" cy="770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bg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14" name="Google Shape;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" name="Google Shape;85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24CB4A-F1AA-489F-AAB2-CEE8C2715A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0067" y="5909908"/>
            <a:ext cx="11191864" cy="810316"/>
          </a:xfrm>
          <a:prstGeom prst="rect">
            <a:avLst/>
          </a:prstGeom>
        </p:spPr>
      </p:pic>
      <p:sp>
        <p:nvSpPr>
          <p:cNvPr id="31" name="Google Shape;3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tx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A237E9-F6F4-4EE2-ACCB-2D335BE7F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43033" y="1452300"/>
            <a:ext cx="7446528" cy="4559014"/>
          </a:xfrm>
          <a:prstGeom prst="rect">
            <a:avLst/>
          </a:prstGeom>
        </p:spPr>
      </p:pic>
      <p:sp>
        <p:nvSpPr>
          <p:cNvPr id="31" name="Google Shape;3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tx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3" name="Google Shape;3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104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65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solidFill>
                  <a:srgbClr val="4A4B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962469"/>
            <a:ext cx="10363200" cy="1470025"/>
          </a:xfrm>
        </p:spPr>
        <p:txBody>
          <a:bodyPr>
            <a:noAutofit/>
          </a:bodyPr>
          <a:lstStyle/>
          <a:p>
            <a:r>
              <a:rPr lang="ru-RU" sz="4400" b="1" i="1" dirty="0" smtClean="0"/>
              <a:t>УСТРОЙСТВО ОБРАЗОВАТЕЛЬНОГО ПРОСТРАНСТВА ПРОЕКТА</a:t>
            </a:r>
            <a:endParaRPr lang="ru-RU" sz="4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99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791" y="195742"/>
            <a:ext cx="11115869" cy="5763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Возникновение изобразительного искусства как культуры отношений между людьми.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Понимание превыше всего - Зачем человеку понимать?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Внутренний мир человека – то, что делает нас людьми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Функции общения и особенности коммуникативного воздействия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 личность и группу.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Проблема познания на рубеже веков - Новое мышление.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Глобализация - проблемы идентичности в современном мире.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Социальные установки, стереотипы –формирование культурного ядра общества.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Межкультурная коммуникация как способ построения устойчивого будущего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Будущее : вызовы и перспективы для молодежи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58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2447193"/>
            <a:ext cx="6096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Центральная Азия: точки соприкосновения культур и религий.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Чему должно соответствовать государственное управление?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Красиво значит правильно. Сопоставление природных и промышленных ландшафтов в изображениях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Глобализация и примитивизация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потребительства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 Опасность упрощения и несоответствия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7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0" y="-1673"/>
            <a:ext cx="12199421" cy="6885480"/>
          </a:xfrm>
          <a:prstGeom prst="rect">
            <a:avLst/>
          </a:prstGeom>
          <a:solidFill>
            <a:srgbClr val="2965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>
              <a:ea typeface="Verdana" panose="020B0604030504040204" pitchFamily="34" charset="0"/>
            </a:endParaRP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02662F7C-EF78-7947-8534-13130D07E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364" y="868658"/>
            <a:ext cx="2889258" cy="51643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de-DE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Verdana" panose="020B0604030504040204" pitchFamily="34" charset="0"/>
              </a:rPr>
              <a:t>РУКОВОДЯЩ</a:t>
            </a:r>
            <a:r>
              <a:rPr lang="ru-RU" altLang="de-DE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Verdana" panose="020B0604030504040204" pitchFamily="34" charset="0"/>
              </a:rPr>
              <a:t>ЯЯ ГРУППА</a:t>
            </a:r>
            <a:endParaRPr lang="en-US" altLang="de-DE" sz="1800" b="1" dirty="0" smtClean="0">
              <a:solidFill>
                <a:schemeClr val="accent1">
                  <a:lumMod val="50000"/>
                </a:schemeClr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0B1E5A46-EE4F-4548-8723-05EA33C9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0" y="4008969"/>
            <a:ext cx="5181004" cy="62902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>
              <a:ea typeface="Verdana" panose="020B060403050404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AA70A18-A36F-394C-BCFF-AB08BA7C7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430" y="4008970"/>
            <a:ext cx="4727482" cy="56425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КООРДИНАТОРЫ </a:t>
            </a:r>
            <a:br>
              <a:rPr lang="ru-RU" altLang="de-DE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altLang="de-DE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(представители молодежи)</a:t>
            </a:r>
            <a:endParaRPr lang="en-US" altLang="de-DE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7B38ED60-67A8-4742-AF22-B99A5B6A0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341" y="1512673"/>
            <a:ext cx="1580813" cy="569785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b="1" dirty="0"/>
              <a:t>Ибраимова </a:t>
            </a:r>
            <a:r>
              <a:rPr lang="ru-RU" b="1" dirty="0" err="1"/>
              <a:t>Сайкал</a:t>
            </a:r>
            <a:endParaRPr lang="en-US" altLang="en-US" dirty="0">
              <a:solidFill>
                <a:schemeClr val="tx2"/>
              </a:solidFill>
              <a:ea typeface="Verdana" panose="020B0604030504040204" pitchFamily="34" charset="0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91F3E0A4-9173-3448-8AD4-FE8EA33C8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567" y="1545060"/>
            <a:ext cx="2150426" cy="507991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b="1"/>
              <a:t>Мирзоахмедов</a:t>
            </a:r>
            <a:r>
              <a:rPr lang="ru-RU" b="1" dirty="0"/>
              <a:t> </a:t>
            </a:r>
            <a:r>
              <a:rPr lang="ru-RU" b="1" dirty="0" err="1"/>
              <a:t>Шахобиддин</a:t>
            </a:r>
            <a:endParaRPr lang="en-US" altLang="en-US" dirty="0">
              <a:solidFill>
                <a:schemeClr val="tx2"/>
              </a:solidFill>
              <a:ea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20F8DCC-3950-EC48-A24F-52A7595BB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699" y="1506276"/>
            <a:ext cx="1490773" cy="576181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b="1" dirty="0" err="1"/>
              <a:t>Тешабаев</a:t>
            </a:r>
            <a:r>
              <a:rPr lang="ru-RU" b="1" dirty="0"/>
              <a:t> </a:t>
            </a:r>
            <a:r>
              <a:rPr lang="ru-RU" b="1" dirty="0" err="1"/>
              <a:t>Довронбек</a:t>
            </a:r>
            <a:endParaRPr lang="en-US" altLang="en-US" dirty="0">
              <a:solidFill>
                <a:schemeClr val="tx2"/>
              </a:solidFill>
              <a:ea typeface="Verdana" panose="020B0604030504040204" pitchFamily="34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49FF9330-F01D-B147-AF86-38B9531D3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6903" y="6034020"/>
            <a:ext cx="3719098" cy="925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Широкие группы молодежи и ВУЗов и ближайших районов / регионов/ </a:t>
            </a:r>
            <a:r>
              <a:rPr lang="ru-RU" altLang="de-DE" sz="1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межстрановые</a:t>
            </a:r>
            <a:r>
              <a:rPr lang="ru-RU" altLang="de-DE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системы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08298F7A-5B5D-F14A-8A9A-47CC74B7A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091" y="2356363"/>
            <a:ext cx="2441267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endParaRPr lang="en-US" altLang="de-DE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377" y="4933222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63E90EB2-7156-1E4D-B4E6-0A399226D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397" y="4955944"/>
            <a:ext cx="1163030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id="{A65410A3-512E-A549-860B-B2B3A91B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810" y="5835576"/>
            <a:ext cx="5814095" cy="83009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>
              <a:ea typeface="Verdana" panose="020B0604030504040204" pitchFamily="34" charset="0"/>
            </a:endParaRP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73AE1788-B225-C64E-9884-E48FD1B73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891" y="6112213"/>
            <a:ext cx="6055130" cy="74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МОЛОДЕЖНЫЕ ГРУППЫ </a:t>
            </a:r>
            <a:endParaRPr lang="en-US" altLang="de-D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Rounded Rectangle 11">
            <a:extLst>
              <a:ext uri="{FF2B5EF4-FFF2-40B4-BE49-F238E27FC236}">
                <a16:creationId xmlns:a16="http://schemas.microsoft.com/office/drawing/2014/main" id="{5B99CE3A-8614-3F41-B4D2-9F81725C0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7717" y="2487136"/>
            <a:ext cx="5803189" cy="6391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>
              <a:ea typeface="Verdana" panose="020B0604030504040204" pitchFamily="34" charset="0"/>
            </a:endParaRPr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BCE22379-0390-DF47-9AA1-AAAFD0F98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768" y="2487137"/>
            <a:ext cx="4727482" cy="35067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ЛИДЕР ДЕБАТНО-ДИСКУССИОННОГО ПРОСТРАНСТВА</a:t>
            </a:r>
            <a:endParaRPr lang="en-US" altLang="de-DE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" name="Left Bracket 22">
            <a:extLst>
              <a:ext uri="{FF2B5EF4-FFF2-40B4-BE49-F238E27FC236}">
                <a16:creationId xmlns:a16="http://schemas.microsoft.com/office/drawing/2014/main" id="{E9766EEE-B127-6F48-AE04-D90A0873B7EA}"/>
              </a:ext>
            </a:extLst>
          </p:cNvPr>
          <p:cNvSpPr>
            <a:spLocks/>
          </p:cNvSpPr>
          <p:nvPr/>
        </p:nvSpPr>
        <p:spPr bwMode="auto">
          <a:xfrm>
            <a:off x="1893093" y="2441557"/>
            <a:ext cx="244624" cy="2956870"/>
          </a:xfrm>
          <a:prstGeom prst="leftBracket">
            <a:avLst>
              <a:gd name="adj" fmla="val 8322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43" name="Left Bracket 22">
            <a:extLst>
              <a:ext uri="{FF2B5EF4-FFF2-40B4-BE49-F238E27FC236}">
                <a16:creationId xmlns:a16="http://schemas.microsoft.com/office/drawing/2014/main" id="{39248F77-98CF-DA4B-877F-E6C58CE64EA4}"/>
              </a:ext>
            </a:extLst>
          </p:cNvPr>
          <p:cNvSpPr>
            <a:spLocks/>
          </p:cNvSpPr>
          <p:nvPr/>
        </p:nvSpPr>
        <p:spPr bwMode="auto">
          <a:xfrm>
            <a:off x="1873384" y="882940"/>
            <a:ext cx="244624" cy="1112609"/>
          </a:xfrm>
          <a:prstGeom prst="leftBracket">
            <a:avLst>
              <a:gd name="adj" fmla="val 8322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44" name="Left Bracket 22">
            <a:extLst>
              <a:ext uri="{FF2B5EF4-FFF2-40B4-BE49-F238E27FC236}">
                <a16:creationId xmlns:a16="http://schemas.microsoft.com/office/drawing/2014/main" id="{E60CF77A-41BF-DF4D-A659-7186123BB2DB}"/>
              </a:ext>
            </a:extLst>
          </p:cNvPr>
          <p:cNvSpPr>
            <a:spLocks/>
          </p:cNvSpPr>
          <p:nvPr/>
        </p:nvSpPr>
        <p:spPr bwMode="auto">
          <a:xfrm>
            <a:off x="1899686" y="5835576"/>
            <a:ext cx="244624" cy="872357"/>
          </a:xfrm>
          <a:prstGeom prst="leftBracket">
            <a:avLst>
              <a:gd name="adj" fmla="val 8322"/>
            </a:avLst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000000"/>
              </a:solidFill>
              <a:ea typeface="Verdana" panose="020B0604030504040204" pitchFamily="34" charset="0"/>
            </a:endParaRPr>
          </a:p>
        </p:txBody>
      </p:sp>
      <p:sp>
        <p:nvSpPr>
          <p:cNvPr id="45" name="Text Box 3">
            <a:extLst>
              <a:ext uri="{FF2B5EF4-FFF2-40B4-BE49-F238E27FC236}">
                <a16:creationId xmlns:a16="http://schemas.microsoft.com/office/drawing/2014/main" id="{4CDE8AEB-0C17-C341-B43F-518AF49B0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225" y="1116139"/>
            <a:ext cx="302886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en-US" alt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46" name="Text Box 3">
            <a:extLst>
              <a:ext uri="{FF2B5EF4-FFF2-40B4-BE49-F238E27FC236}">
                <a16:creationId xmlns:a16="http://schemas.microsoft.com/office/drawing/2014/main" id="{7FB7EC28-A539-C840-85D4-B065B138F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022" y="3643870"/>
            <a:ext cx="302886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en-US" alt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47" name="Text Box 3">
            <a:extLst>
              <a:ext uri="{FF2B5EF4-FFF2-40B4-BE49-F238E27FC236}">
                <a16:creationId xmlns:a16="http://schemas.microsoft.com/office/drawing/2014/main" id="{EBD9A957-CD18-2246-8D4B-C1BB9A007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225" y="5975417"/>
            <a:ext cx="302886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en-US" alt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48" name="Text Box 3">
            <a:extLst>
              <a:ext uri="{FF2B5EF4-FFF2-40B4-BE49-F238E27FC236}">
                <a16:creationId xmlns:a16="http://schemas.microsoft.com/office/drawing/2014/main" id="{5DDD04EC-DD20-204A-8A20-DDC2B97FA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149" y="86363"/>
            <a:ext cx="10476277" cy="71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ОРГАНИЗЦИОННАЯ МОДЕЛЬ КООРДИНАЦИИ ЦЕНТРОВ В ТРЕХ СТРАНАХ</a:t>
            </a:r>
            <a:endParaRPr lang="en-US" altLang="de-DE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941" y="4922114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50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1893" y="4914635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51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437" y="3439083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53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001" y="3427975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sp>
        <p:nvSpPr>
          <p:cNvPr id="54" name="Rounded Rectangle 11">
            <a:extLst>
              <a:ext uri="{FF2B5EF4-FFF2-40B4-BE49-F238E27FC236}">
                <a16:creationId xmlns:a16="http://schemas.microsoft.com/office/drawing/2014/main" id="{EE4CBE87-5A21-3C46-B010-95E7055DB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953" y="3420496"/>
            <a:ext cx="1174041" cy="36248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endParaRPr lang="en-US" altLang="en-US" dirty="0">
              <a:ea typeface="Verdana" panose="020B0604030504040204" pitchFamily="34" charset="0"/>
            </a:endParaRPr>
          </a:p>
        </p:txBody>
      </p:sp>
      <p:cxnSp>
        <p:nvCxnSpPr>
          <p:cNvPr id="60" name="Straight Connector 3">
            <a:extLst>
              <a:ext uri="{FF2B5EF4-FFF2-40B4-BE49-F238E27FC236}">
                <a16:creationId xmlns:a16="http://schemas.microsoft.com/office/drawing/2014/main" id="{4122830D-7328-FD4D-8196-3B4077EE79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848660" y="2769878"/>
            <a:ext cx="10801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Text Box 3">
            <a:extLst>
              <a:ext uri="{FF2B5EF4-FFF2-40B4-BE49-F238E27FC236}">
                <a16:creationId xmlns:a16="http://schemas.microsoft.com/office/drawing/2014/main" id="{7B845A14-FA01-B54D-BC97-1635DD51E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4880" y="2429973"/>
            <a:ext cx="2441267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en-US" alt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х </a:t>
            </a:r>
            <a:r>
              <a:rPr lang="ru-RU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страна</a:t>
            </a:r>
            <a:endParaRPr lang="en-US" altLang="de-DE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2" name="Text Box 3">
            <a:extLst>
              <a:ext uri="{FF2B5EF4-FFF2-40B4-BE49-F238E27FC236}">
                <a16:creationId xmlns:a16="http://schemas.microsoft.com/office/drawing/2014/main" id="{8BA7E65C-5B28-474C-ABAF-297B4A788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1539" y="2940196"/>
            <a:ext cx="2441267" cy="32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Молодежный лидер</a:t>
            </a:r>
            <a:endParaRPr lang="en-US" altLang="de-DE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3" name="Straight Connector 3">
            <a:extLst>
              <a:ext uri="{FF2B5EF4-FFF2-40B4-BE49-F238E27FC236}">
                <a16:creationId xmlns:a16="http://schemas.microsoft.com/office/drawing/2014/main" id="{4122830D-7328-FD4D-8196-3B4077EE79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883385" y="4459785"/>
            <a:ext cx="10801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" name="Text Box 3">
            <a:extLst>
              <a:ext uri="{FF2B5EF4-FFF2-40B4-BE49-F238E27FC236}">
                <a16:creationId xmlns:a16="http://schemas.microsoft.com/office/drawing/2014/main" id="{7B845A14-FA01-B54D-BC97-1635DD51E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9605" y="4119880"/>
            <a:ext cx="2441267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х </a:t>
            </a:r>
            <a:r>
              <a:rPr lang="ru-RU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страна</a:t>
            </a:r>
            <a:endParaRPr lang="en-US" altLang="de-DE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8BA7E65C-5B28-474C-ABAF-297B4A788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6264" y="4630103"/>
            <a:ext cx="2441267" cy="32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Молодежные представители</a:t>
            </a:r>
            <a:endParaRPr lang="en-US" altLang="de-DE" sz="1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66" name="Straight Connector 3">
            <a:extLst>
              <a:ext uri="{FF2B5EF4-FFF2-40B4-BE49-F238E27FC236}">
                <a16:creationId xmlns:a16="http://schemas.microsoft.com/office/drawing/2014/main" id="{4122830D-7328-FD4D-8196-3B4077EE79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614522" y="5943277"/>
            <a:ext cx="10801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 Box 3">
            <a:extLst>
              <a:ext uri="{FF2B5EF4-FFF2-40B4-BE49-F238E27FC236}">
                <a16:creationId xmlns:a16="http://schemas.microsoft.com/office/drawing/2014/main" id="{7B845A14-FA01-B54D-BC97-1635DD51E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9159" y="5371813"/>
            <a:ext cx="2441267" cy="3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1pPr>
            <a:lvl2pPr marL="742950" indent="-28575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2pPr>
            <a:lvl3pPr marL="11430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3pPr>
            <a:lvl4pPr marL="16002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4pPr>
            <a:lvl5pPr marL="2057400" indent="-228600" eaLnBrk="0" hangingPunct="0"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 sz="1600">
                <a:solidFill>
                  <a:schemeClr val="bg2"/>
                </a:solidFill>
                <a:latin typeface="Verdana" charset="0"/>
              </a:defRPr>
            </a:lvl9pPr>
          </a:lstStyle>
          <a:p>
            <a:pPr algn="ctr" eaLnBrk="1" hangingPunct="1">
              <a:defRPr/>
            </a:pPr>
            <a:r>
              <a:rPr lang="ru-RU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300 и более</a:t>
            </a:r>
            <a:r>
              <a:rPr lang="en-US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х </a:t>
            </a:r>
            <a:r>
              <a:rPr lang="ru-RU" altLang="de-DE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страна</a:t>
            </a:r>
            <a:endParaRPr lang="en-US" altLang="de-DE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2" name="Rounded Rectangle 11">
            <a:extLst>
              <a:ext uri="{FF2B5EF4-FFF2-40B4-BE49-F238E27FC236}">
                <a16:creationId xmlns:a16="http://schemas.microsoft.com/office/drawing/2014/main" id="{02662F7C-EF78-7947-8534-13130D07E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4344" y="820712"/>
            <a:ext cx="4065117" cy="59124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0" tIns="0" rIns="0" bIns="0"/>
          <a:lstStyle>
            <a:lvl1pPr>
              <a:defRPr sz="1600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>
              <a:defRPr sz="1600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>
              <a:defRPr sz="1600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altLang="de-DE" sz="1800" b="1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</a:rPr>
              <a:t>РУКОВОДЯЩ</a:t>
            </a:r>
            <a:r>
              <a:rPr lang="ru-RU" altLang="de-DE" sz="1800" b="1" dirty="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</a:rPr>
              <a:t>ЯЯ КООРДИНАЦИОННАЯ ГРУППА ПРОЕКТА</a:t>
            </a:r>
            <a:endParaRPr lang="en-US" altLang="de-DE" sz="1800" b="1" dirty="0" smtClean="0">
              <a:solidFill>
                <a:schemeClr val="bg1"/>
              </a:solidFill>
              <a:latin typeface="+mn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0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415" y="-1444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ОБУЧАТСЯ НАВЫКАМ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XXI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ВЕКА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6032" t="9397" r="63889" b="68127"/>
          <a:stretch/>
        </p:blipFill>
        <p:spPr>
          <a:xfrm>
            <a:off x="4210493" y="1100138"/>
            <a:ext cx="1612900" cy="2247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8095" t="9652" r="51587" b="68126"/>
          <a:stretch/>
        </p:blipFill>
        <p:spPr>
          <a:xfrm>
            <a:off x="7484888" y="3924299"/>
            <a:ext cx="1651000" cy="22225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9921" t="10794" r="40397" b="67492"/>
          <a:stretch/>
        </p:blipFill>
        <p:spPr>
          <a:xfrm>
            <a:off x="479424" y="1100138"/>
            <a:ext cx="1562991" cy="21907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61825" t="9397" r="28096" b="69270"/>
          <a:stretch/>
        </p:blipFill>
        <p:spPr>
          <a:xfrm>
            <a:off x="5274117" y="3924299"/>
            <a:ext cx="1612900" cy="2133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8016" t="39365" r="51746" b="38032"/>
          <a:stretch/>
        </p:blipFill>
        <p:spPr>
          <a:xfrm>
            <a:off x="2315019" y="1390651"/>
            <a:ext cx="1638300" cy="2260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26111" t="69714" r="64126" b="7429"/>
          <a:stretch/>
        </p:blipFill>
        <p:spPr>
          <a:xfrm>
            <a:off x="6080567" y="1423988"/>
            <a:ext cx="1562100" cy="228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38330" t="69460" r="51194" b="7556"/>
          <a:stretch/>
        </p:blipFill>
        <p:spPr>
          <a:xfrm>
            <a:off x="7950641" y="1074738"/>
            <a:ext cx="1676400" cy="22987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50156" t="72127" r="39844" b="7556"/>
          <a:stretch/>
        </p:blipFill>
        <p:spPr>
          <a:xfrm>
            <a:off x="9858815" y="1423988"/>
            <a:ext cx="1600200" cy="22987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38155" t="33730" r="51289" b="43413"/>
          <a:stretch/>
        </p:blipFill>
        <p:spPr>
          <a:xfrm>
            <a:off x="2987146" y="3892549"/>
            <a:ext cx="16891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159" y="506381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ПРОСТРАНСТВО ЦЕНТРОВ ЗАДАЕТ НОВЫЕ СТЕПЕНИ СВОБОДЫ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80" y="2111344"/>
            <a:ext cx="4381758" cy="438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F3A590-DDAB-4581-854B-09A5767C9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68627"/>
            <a:ext cx="10465163" cy="5375311"/>
          </a:xfrm>
          <a:prstGeom prst="rect">
            <a:avLst/>
          </a:prstGeom>
        </p:spPr>
      </p:pic>
      <p:sp>
        <p:nvSpPr>
          <p:cNvPr id="8" name="object 48"/>
          <p:cNvSpPr txBox="1">
            <a:spLocks/>
          </p:cNvSpPr>
          <p:nvPr/>
        </p:nvSpPr>
        <p:spPr>
          <a:xfrm>
            <a:off x="1199457" y="5578420"/>
            <a:ext cx="9756009" cy="1161455"/>
          </a:xfrm>
          <a:prstGeom prst="rect">
            <a:avLst/>
          </a:prstGeom>
        </p:spPr>
        <p:txBody>
          <a:bodyPr vert="horz" wrap="square" lIns="0" tIns="12048" rIns="0" bIns="0" rtlCol="0">
            <a:spAutoFit/>
          </a:bodyPr>
          <a:lstStyle>
            <a:lvl1pPr>
              <a:defRPr sz="3200" b="1" i="0">
                <a:solidFill>
                  <a:schemeClr val="tx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048" marR="4819" indent="2409" algn="ctr">
              <a:spcBef>
                <a:spcPts val="95"/>
              </a:spcBef>
            </a:pPr>
            <a:r>
              <a:rPr lang="ru-RU" sz="1867" b="0" dirty="0">
                <a:solidFill>
                  <a:srgbClr val="1E477B"/>
                </a:solidFill>
                <a:latin typeface="Arial MT"/>
                <a:cs typeface="Arial MT"/>
              </a:rPr>
              <a:t>Центры функционируют как «</a:t>
            </a:r>
            <a:r>
              <a:rPr lang="ru-RU" sz="1867" b="0" dirty="0" err="1">
                <a:solidFill>
                  <a:srgbClr val="1E477B"/>
                </a:solidFill>
                <a:latin typeface="Arial MT"/>
                <a:cs typeface="Arial MT"/>
              </a:rPr>
              <a:t>Хаб</a:t>
            </a:r>
            <a:r>
              <a:rPr lang="ru-RU" sz="1867" b="0" dirty="0">
                <a:solidFill>
                  <a:srgbClr val="1E477B"/>
                </a:solidFill>
                <a:latin typeface="Arial MT"/>
                <a:cs typeface="Arial MT"/>
              </a:rPr>
              <a:t>» - динамичный сетевой узел для различных трансграничных инициатив, мероприятий по наращиванию потенциала организаций гражданского общества и молодежных дискуссионных площадок, а также для разработки образовательных и информационных материалов</a:t>
            </a:r>
            <a:r>
              <a:rPr lang="en-US" sz="1708" b="0" spc="-5" dirty="0">
                <a:solidFill>
                  <a:srgbClr val="1E477B"/>
                </a:solidFill>
                <a:latin typeface="Arial MT"/>
                <a:cs typeface="Arial MT"/>
              </a:rPr>
              <a:t>.</a:t>
            </a:r>
            <a:endParaRPr lang="en-US" sz="1708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41804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150" y="326571"/>
            <a:ext cx="10515600" cy="1106107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ОРГАНИЗАЦИЯ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ДЕБАТОВ /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ДИСКУССИОННЫ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X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 ПРОГРАММ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3" y="1815233"/>
            <a:ext cx="5670870" cy="2858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133" y="2057773"/>
            <a:ext cx="4087368" cy="371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3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794" y="2423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ПРОЕКТИРОВАНИЕ ТЕМАТИК ДЛЯ ДЕБАТНЫХ 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КЛУБОВ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 И ДИСКУССИОННЫХ ПРОГРАММ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279" y="1967407"/>
            <a:ext cx="3013788" cy="1101012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ИССЛЕДОВАНИЕ </a:t>
            </a:r>
          </a:p>
          <a:p>
            <a:pPr algn="ctr"/>
            <a:r>
              <a:rPr lang="en-US" sz="2400" dirty="0" smtClean="0"/>
              <a:t>(A) (B) (C) ….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297580" y="3452327"/>
            <a:ext cx="699796" cy="811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562054" y="3387013"/>
            <a:ext cx="699796" cy="811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8293058" y="3452327"/>
            <a:ext cx="699796" cy="811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5404" y="4537385"/>
            <a:ext cx="29335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ТО ЧТО ЭКСПЕРТЫ РЕКОМЕНДУЮТ МОЛОДЕЖИ…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405058" y="1994047"/>
            <a:ext cx="3013788" cy="1101012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ОПЫТ ЭКСПЕРТОВ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604837" y="1994047"/>
            <a:ext cx="3013788" cy="1101012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ПОТРЕБНОСТИ ОБРАЗОВАТЕЛЬНЫХ ОРГАНИЗАЦИЙ 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 rot="2005494">
            <a:off x="9904033" y="2554224"/>
            <a:ext cx="2185452" cy="1028392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ПАРТНЕРСКИЕ ПРОГРАММЫ</a:t>
            </a:r>
            <a:endParaRPr lang="ru-RU" sz="2400" dirty="0"/>
          </a:p>
        </p:txBody>
      </p:sp>
      <p:sp>
        <p:nvSpPr>
          <p:cNvPr id="29" name="Стрелка вниз 28"/>
          <p:cNvSpPr/>
          <p:nvPr/>
        </p:nvSpPr>
        <p:spPr>
          <a:xfrm rot="1891816">
            <a:off x="9982184" y="3684951"/>
            <a:ext cx="699796" cy="811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36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86" y="547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ТЕМАТИЧЕСКИЕ БЛОКИ РУКОВОДСТВ РАЗРАБАТЫВАЛИСЬ НА ОСНОВЕ ИССЛЕДОВАНИЯ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Дуга 6"/>
          <p:cNvSpPr/>
          <p:nvPr/>
        </p:nvSpPr>
        <p:spPr>
          <a:xfrm>
            <a:off x="-394995" y="2640565"/>
            <a:ext cx="3974840" cy="5812971"/>
          </a:xfrm>
          <a:prstGeom prst="arc">
            <a:avLst>
              <a:gd name="adj1" fmla="val 17713538"/>
              <a:gd name="adj2" fmla="val 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2609360" y="2436391"/>
            <a:ext cx="3974840" cy="5812971"/>
          </a:xfrm>
          <a:prstGeom prst="arc">
            <a:avLst>
              <a:gd name="adj1" fmla="val 17713538"/>
              <a:gd name="adj2" fmla="val 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5827142" y="1675166"/>
            <a:ext cx="3974840" cy="5812971"/>
          </a:xfrm>
          <a:prstGeom prst="arc">
            <a:avLst>
              <a:gd name="adj1" fmla="val 17713538"/>
              <a:gd name="adj2" fmla="val 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1" name="Блок-схема: извлечение 10"/>
          <p:cNvSpPr/>
          <p:nvPr/>
        </p:nvSpPr>
        <p:spPr>
          <a:xfrm>
            <a:off x="587849" y="3898640"/>
            <a:ext cx="595873" cy="83394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извлечение 11"/>
          <p:cNvSpPr/>
          <p:nvPr/>
        </p:nvSpPr>
        <p:spPr>
          <a:xfrm rot="10800000">
            <a:off x="1300065" y="3898639"/>
            <a:ext cx="609631" cy="83394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01506" y="3442996"/>
            <a:ext cx="368560" cy="3359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421516" y="3424335"/>
            <a:ext cx="368560" cy="3359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 rot="20192212">
            <a:off x="2138183" y="2289912"/>
            <a:ext cx="2026910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ВНУТРЕННИЙ МИР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 rot="20599765">
            <a:off x="5007122" y="1993746"/>
            <a:ext cx="2121310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СОЦИАЛЬНЫЙ МИР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20384760">
            <a:off x="8788527" y="1431173"/>
            <a:ext cx="2026910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ГЛОБАЛЬНЫЕДИСКУРСЫ</a:t>
            </a:r>
          </a:p>
          <a:p>
            <a:pPr algn="ctr"/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 rot="20316178">
            <a:off x="2993027" y="3611922"/>
            <a:ext cx="2454066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ЭМОЦИИ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МЫШЛЕНИЕ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ПОНИМАНИЕ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ПАМЯТЬ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ВНИМАНИЕ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ИДЕНТИЧНОСТЬ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 rot="20316178">
            <a:off x="6116829" y="3633963"/>
            <a:ext cx="2724922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СОЦ.СВЯЗНОСТЬ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ПРОФЕССИИ БУДУЩЕГО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О РЕЛИГИЯХ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ФОНДРАЙЗИНГ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СОЦИАЛЬНОЕ ПРОЕКТИРОВАНИЕ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МЕДИАЦИЯ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КОММУНИКАЦИЯ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 rot="20316178">
            <a:off x="9355609" y="2931934"/>
            <a:ext cx="2716170" cy="69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rgbClr val="4A4B9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ВЫЗОВЫ СОВРЕМЕННОГО МИРА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УСТОЙЧИВОЕ РАЗВИТИЕ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ПРОЕКТИРОВАНИЕ БУДУЩЕГО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ПРОТИВОДЕЙСТВИЕ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РАДИКАЛИЗАЦИИ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77608" y="0"/>
            <a:ext cx="551439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0" algn="just">
              <a:spcAft>
                <a:spcPts val="1200"/>
              </a:spcAft>
            </a:pPr>
            <a:r>
              <a:rPr lang="es-ES" sz="1600" dirty="0" smtClean="0"/>
              <a:t>ЭПСЧ </a:t>
            </a:r>
            <a:r>
              <a:rPr lang="es-ES" sz="1600" dirty="0"/>
              <a:t>что </a:t>
            </a:r>
            <a:r>
              <a:rPr lang="es-ES" sz="1600" dirty="0"/>
              <a:t>этноцентризм это будущее.</a:t>
            </a:r>
            <a:endParaRPr lang="ru-RU" sz="1600" dirty="0"/>
          </a:p>
          <a:p>
            <a:pPr lvl="0"/>
            <a:r>
              <a:rPr lang="es-ES" sz="1600" dirty="0"/>
              <a:t>ЭПСЧ национализм начало нацизма.</a:t>
            </a:r>
            <a:endParaRPr lang="ru-RU" sz="1600" dirty="0"/>
          </a:p>
          <a:p>
            <a:pPr lvl="0"/>
            <a:r>
              <a:rPr lang="es-ES" sz="1600" dirty="0"/>
              <a:t>ЭПСЧ империалисты должны вернуть украденное богатство </a:t>
            </a:r>
            <a:endParaRPr lang="ru-RU" sz="1600" dirty="0"/>
          </a:p>
          <a:p>
            <a:pPr lvl="0"/>
            <a:r>
              <a:rPr lang="es-ES" sz="1600" dirty="0"/>
              <a:t>ЭПСЧ шутки на тему религии неуместны.</a:t>
            </a:r>
            <a:endParaRPr lang="ru-RU" sz="1600" dirty="0"/>
          </a:p>
          <a:p>
            <a:pPr lvl="0"/>
            <a:r>
              <a:rPr lang="es-ES" sz="1600" dirty="0"/>
              <a:t>ЭПСЧ развитие технологий усиливают неравенство. </a:t>
            </a:r>
            <a:endParaRPr lang="ru-RU" sz="1600" dirty="0"/>
          </a:p>
          <a:p>
            <a:pPr lvl="0"/>
            <a:r>
              <a:rPr lang="es-ES" sz="1600" dirty="0"/>
              <a:t>ЭПСЧ технологии заменят людей.</a:t>
            </a:r>
            <a:endParaRPr lang="ru-RU" sz="1600" dirty="0"/>
          </a:p>
          <a:p>
            <a:pPr lvl="0"/>
            <a:r>
              <a:rPr lang="es-ES" sz="1600" dirty="0"/>
              <a:t>ЭПСЧ человечество в катастрофической ловушки прогресса.</a:t>
            </a:r>
            <a:endParaRPr lang="ru-RU" sz="1600" dirty="0"/>
          </a:p>
          <a:p>
            <a:pPr lvl="0"/>
            <a:r>
              <a:rPr lang="es-ES" sz="1600" dirty="0"/>
              <a:t>ЭПСЧ блогера должны нести ответственность за последствия своего контента.</a:t>
            </a:r>
            <a:endParaRPr lang="ru-RU" sz="1600" dirty="0"/>
          </a:p>
          <a:p>
            <a:pPr lvl="0"/>
            <a:r>
              <a:rPr lang="es-ES" sz="1600" dirty="0"/>
              <a:t>ЭП приравняет блогеров к СМИ.</a:t>
            </a:r>
            <a:endParaRPr lang="ru-RU" sz="1600" dirty="0"/>
          </a:p>
          <a:p>
            <a:pPr lvl="0"/>
            <a:r>
              <a:rPr lang="es-ES" sz="1600" dirty="0"/>
              <a:t>ЭПСЧ альтруизм спасет мир. </a:t>
            </a:r>
            <a:endParaRPr lang="ru-RU" sz="1600" dirty="0"/>
          </a:p>
          <a:p>
            <a:pPr lvl="0"/>
            <a:r>
              <a:rPr lang="es-ES" sz="1600" dirty="0"/>
              <a:t>ЭПСЧ нужно запретить партиям и чиновникам заниматься благотворительностью. </a:t>
            </a:r>
            <a:endParaRPr lang="ru-RU" sz="1600" dirty="0"/>
          </a:p>
          <a:p>
            <a:pPr lvl="0"/>
            <a:r>
              <a:rPr lang="es-ES" sz="1600" dirty="0"/>
              <a:t>ЭПСЧ нельзя брать ответственность за другого человека. </a:t>
            </a:r>
            <a:endParaRPr lang="ru-RU" sz="1600" dirty="0"/>
          </a:p>
          <a:p>
            <a:pPr lvl="0"/>
            <a:r>
              <a:rPr lang="es-ES" sz="1600" dirty="0"/>
              <a:t>ЭПСЧ критическое мышление делает этот мир сложным.</a:t>
            </a:r>
            <a:endParaRPr lang="ru-RU" sz="1600" dirty="0"/>
          </a:p>
          <a:p>
            <a:pPr lvl="0"/>
            <a:r>
              <a:rPr lang="es-ES" sz="1600" dirty="0"/>
              <a:t>ЭПСЧ творчество не должно финансироваться государством.</a:t>
            </a:r>
            <a:endParaRPr lang="ru-RU" sz="1600" dirty="0"/>
          </a:p>
          <a:p>
            <a:pPr lvl="0"/>
            <a:r>
              <a:rPr lang="es-ES" sz="1600" dirty="0"/>
              <a:t>ЭПСЧ не должно быть одной идеологии в обществе </a:t>
            </a:r>
            <a:endParaRPr lang="ru-RU" sz="1600" dirty="0"/>
          </a:p>
          <a:p>
            <a:pPr lvl="0"/>
            <a:r>
              <a:rPr lang="es-ES" sz="1600" dirty="0"/>
              <a:t>ЭПСЧ работа в команде ограничивает индивидуальные успехи человека </a:t>
            </a:r>
            <a:endParaRPr lang="ru-RU" sz="1600" dirty="0"/>
          </a:p>
          <a:p>
            <a:pPr lvl="0"/>
            <a:r>
              <a:rPr lang="es-ES" sz="1600" dirty="0"/>
              <a:t>ЭПСЧ школа ограничивает креативность ребенка. 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2596" y="183639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000"/>
              </a:spcBef>
            </a:pPr>
            <a:r>
              <a:rPr lang="es-ES" sz="1600" dirty="0" smtClean="0"/>
              <a:t>ЭПСЧ </a:t>
            </a:r>
            <a:r>
              <a:rPr lang="es-ES" sz="1600" dirty="0"/>
              <a:t>индустриальный рост нарушают структуру общества и порождает насилие. </a:t>
            </a:r>
            <a:endParaRPr lang="ru-RU" sz="1600" dirty="0"/>
          </a:p>
          <a:p>
            <a:pPr lvl="0"/>
            <a:r>
              <a:rPr lang="es-ES" sz="1600" dirty="0"/>
              <a:t>ЭП будет использовать военную силу для установления мира. </a:t>
            </a:r>
            <a:endParaRPr lang="ru-RU" sz="1600" dirty="0"/>
          </a:p>
          <a:p>
            <a:pPr lvl="0"/>
            <a:r>
              <a:rPr lang="es-ES" sz="1600" dirty="0"/>
              <a:t>ЭП ограничит свободу слова ради обеспечения безопасности. </a:t>
            </a:r>
            <a:endParaRPr lang="ru-RU" sz="1600" dirty="0"/>
          </a:p>
          <a:p>
            <a:pPr lvl="0"/>
            <a:r>
              <a:rPr lang="es-ES" sz="1600" dirty="0"/>
              <a:t>Эта Палата жертвует экономическим ростом во имя окружающей среды.</a:t>
            </a:r>
            <a:endParaRPr lang="ru-RU" sz="1600" dirty="0"/>
          </a:p>
          <a:p>
            <a:pPr lvl="0"/>
            <a:r>
              <a:rPr lang="es-ES" sz="1600" dirty="0"/>
              <a:t>Эта Палата считает, что мораль зависит от культуры ("Общечеловеческой морали не существует.</a:t>
            </a:r>
            <a:endParaRPr lang="ru-RU" sz="1600" dirty="0"/>
          </a:p>
          <a:p>
            <a:pPr lvl="0"/>
            <a:r>
              <a:rPr lang="es-ES" sz="1600" dirty="0"/>
              <a:t>Эта Палата считает, что мужчины и женщины равны для выполнения любой работы.</a:t>
            </a:r>
            <a:endParaRPr lang="ru-RU" sz="1600" dirty="0"/>
          </a:p>
          <a:p>
            <a:pPr lvl="0"/>
            <a:r>
              <a:rPr lang="es-ES" sz="1600" dirty="0"/>
              <a:t>Эта Палата считает, что использование животных в научных целях аморально.</a:t>
            </a:r>
            <a:endParaRPr lang="ru-RU" sz="1600" dirty="0"/>
          </a:p>
          <a:p>
            <a:pPr lvl="0"/>
            <a:r>
              <a:rPr lang="es-ES" sz="1600" dirty="0"/>
              <a:t>ЭП поддерживает позитивную дискриминацию.</a:t>
            </a:r>
            <a:endParaRPr lang="ru-RU" sz="1600" dirty="0"/>
          </a:p>
          <a:p>
            <a:pPr lvl="0"/>
            <a:r>
              <a:rPr lang="es-ES" sz="1600" dirty="0"/>
              <a:t>ЭПСЧ социальные стереотипы помогают людям адаптироваться. </a:t>
            </a:r>
            <a:endParaRPr lang="ru-RU" sz="1600" dirty="0"/>
          </a:p>
          <a:p>
            <a:pPr lvl="0"/>
            <a:r>
              <a:rPr lang="es-ES" sz="1600" dirty="0"/>
              <a:t>ЭПСЧ что личные ценности важнее групповой.</a:t>
            </a:r>
            <a:endParaRPr lang="ru-RU" sz="1600" dirty="0"/>
          </a:p>
          <a:p>
            <a:pPr lvl="0"/>
            <a:r>
              <a:rPr lang="es-ES" sz="1600" dirty="0"/>
              <a:t>ЭПСЧ дети не обязаны слушать свои родителей.</a:t>
            </a:r>
            <a:endParaRPr lang="ru-RU" sz="1600" dirty="0"/>
          </a:p>
          <a:p>
            <a:pPr lvl="0"/>
            <a:r>
              <a:rPr lang="es-ES" sz="1600" dirty="0"/>
              <a:t>ЭПСЧ что понятие слабый пол устарело. </a:t>
            </a:r>
            <a:endParaRPr lang="ru-RU" sz="1600" dirty="0"/>
          </a:p>
          <a:p>
            <a:pPr lvl="0"/>
            <a:r>
              <a:rPr lang="es-ES" sz="1600" dirty="0"/>
              <a:t>ЭПСЧ феминизм это только про права женщин.</a:t>
            </a:r>
            <a:endParaRPr lang="ru-RU" sz="1600" dirty="0"/>
          </a:p>
          <a:p>
            <a:pPr lvl="0"/>
            <a:r>
              <a:rPr lang="es-ES" sz="1600" dirty="0"/>
              <a:t>ЭПСЧ создание инклюзивной школы это миф.</a:t>
            </a:r>
            <a:endParaRPr lang="ru-RU" sz="1600" dirty="0"/>
          </a:p>
          <a:p>
            <a:pPr lvl="0"/>
            <a:r>
              <a:rPr lang="es-ES" sz="1600" dirty="0"/>
              <a:t>ЭПСЧ дети с инвалидностью должны учится в обычных школах.</a:t>
            </a:r>
            <a:endParaRPr lang="ru-RU" sz="1600" dirty="0"/>
          </a:p>
          <a:p>
            <a:pPr lvl="0"/>
            <a:r>
              <a:rPr lang="es-ES" sz="1600" dirty="0"/>
              <a:t>ЭПСЧ частные школы дискриминируют бедных.</a:t>
            </a:r>
            <a:endParaRPr lang="ru-RU" sz="1600" dirty="0"/>
          </a:p>
          <a:p>
            <a:pPr lvl="0"/>
            <a:r>
              <a:rPr lang="es-ES" sz="1600" dirty="0"/>
              <a:t>ЭПСЧ что обеспечение равного доступа к социальным благам невозможна.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4562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8953" y="2484576"/>
            <a:ext cx="9156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dirty="0"/>
              <a:t>ЭПСЧ не все вопросы могут быть решены путем переговоров. </a:t>
            </a:r>
            <a:endParaRPr lang="ru-RU" sz="1600" dirty="0"/>
          </a:p>
          <a:p>
            <a:pPr lvl="0"/>
            <a:r>
              <a:rPr lang="es-ES" sz="1600" dirty="0"/>
              <a:t>ЭПСЧ что демократия исчерпала себя как идеология. </a:t>
            </a:r>
            <a:endParaRPr lang="ru-RU" sz="1600" dirty="0"/>
          </a:p>
          <a:p>
            <a:pPr lvl="0"/>
            <a:r>
              <a:rPr lang="es-ES" sz="1600" dirty="0"/>
              <a:t>ЭПСЧ борьба за ресурсы - это новая мировая война. </a:t>
            </a:r>
            <a:endParaRPr lang="ru-RU" sz="1600" dirty="0"/>
          </a:p>
          <a:p>
            <a:pPr lvl="0"/>
            <a:r>
              <a:rPr lang="es-ES" sz="1600" dirty="0"/>
              <a:t>ЭПСЧ патриотическое воспитание молодежи не отвечает требованиям современного мира. </a:t>
            </a:r>
            <a:endParaRPr lang="ru-RU" sz="1600" dirty="0"/>
          </a:p>
          <a:p>
            <a:pPr lvl="0"/>
            <a:r>
              <a:rPr lang="es-ES" sz="1600" dirty="0"/>
              <a:t>ЭПСЧ не должно быть государственных СМИ.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8076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918" y="220379"/>
            <a:ext cx="5812971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индустриальный рост нарушают структуру общества и порождает насилие.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Эта Палата считает, что мораль зависит от культуры ("Общечеловеческой морали не существует.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ЭПСЧ социальные стереотипы помогают людям адаптироваться.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ЭПСЧ что личные ценности важнее групповой.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ЭПСЧ дети не обязаны слушать свои родителей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что обеспечение равного доступа к социальным благам невозможна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95053" y="220379"/>
            <a:ext cx="6096000" cy="25960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развитие технологий усиливают неравенство.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альтруизм спасет мир.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критическое мышление делает этот мир сложным.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не должно быть одной идеологии в обществе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работа в команде ограничивает индивидуальные успехи человека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школа ограничивает креативность ребенка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не все вопросы могут быть решены путем переговоров.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86403" y="3322690"/>
            <a:ext cx="6096000" cy="28438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что демократия исчерпала себя как идеология.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борьба за ресурсы - это новая мировая война.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что обеспечение равного доступа к социальным благам невозможна.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что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этноцентризм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- это будущее.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что обеспечение равного доступа к социальным благам невозможна.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не должно быть государственных СМИ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ЭПСЧ патриотическое воспитание молодежи не отвечает требованиям современного мира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3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9995" y="972580"/>
            <a:ext cx="110692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История мировых цивилизаций в контексте устойчивого развития / О культуре и цивилизации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Культурная эволюция и выживание человечества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Миростроительство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и межкультурная коммуникация в поэзии, сказках, сказаниях народов Мира и Центральной Азии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Сообщества жизни – природа, человек, культура.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Государственная символика в системе межкультурной коммуникации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Современная цивилизация. Опасность утраты культурного разнообразия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Дружественные традиции/ эмпатическая цивилизация –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путь выживания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людей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3468</TotalTime>
  <Words>842</Words>
  <Application>Microsoft Office PowerPoint</Application>
  <PresentationFormat>Широкоэкранный</PresentationFormat>
  <Paragraphs>131</Paragraphs>
  <Slides>14</Slides>
  <Notes>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MT</vt:lpstr>
      <vt:lpstr>Verdana</vt:lpstr>
      <vt:lpstr>Calibri</vt:lpstr>
      <vt:lpstr>Times New Roman</vt:lpstr>
      <vt:lpstr>Office Theme</vt:lpstr>
      <vt:lpstr>УСТРОЙСТВО ОБРАЗОВАТЕЛЬНОГО ПРОСТРАНСТВА ПРОЕКТА</vt:lpstr>
      <vt:lpstr>Презентация PowerPoint</vt:lpstr>
      <vt:lpstr>ОРГАНИЗАЦИЯ ДЕБАТОВ / ДИСКУССИОННЫX ПРОГРАММ</vt:lpstr>
      <vt:lpstr>ПРОЕКТИРОВАНИЕ ТЕМАТИК ДЛЯ ДЕБАТНЫХ КЛУБОВ И ДИСКУССИОННЫХ ПРОГРАММ</vt:lpstr>
      <vt:lpstr>ТЕМАТИЧЕСКИЕ БЛОКИ РУКОВОДСТВ РАЗРАБАТЫВАЛИСЬ НА ОСНОВЕ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ОБУЧАТСЯ НАВЫКАМ XXI ВЕКА</vt:lpstr>
      <vt:lpstr>ПРОСТРАНСТВО ЦЕНТРОВ ЗАДАЕТ НОВЫЕ СТЕПЕНИ СВОБОДЫ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Agency Presentation</dc:title>
  <dc:creator>windows</dc:creator>
  <cp:lastModifiedBy>ulanu</cp:lastModifiedBy>
  <cp:revision>89</cp:revision>
  <dcterms:created xsi:type="dcterms:W3CDTF">2017-12-30T17:27:08Z</dcterms:created>
  <dcterms:modified xsi:type="dcterms:W3CDTF">2022-06-11T08:10:34Z</dcterms:modified>
</cp:coreProperties>
</file>