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sldIdLst>
    <p:sldId id="256" r:id="rId2"/>
    <p:sldId id="258" r:id="rId3"/>
    <p:sldId id="264" r:id="rId4"/>
    <p:sldId id="265" r:id="rId5"/>
    <p:sldId id="266" r:id="rId6"/>
    <p:sldId id="260" r:id="rId7"/>
    <p:sldId id="262" r:id="rId8"/>
  </p:sldIdLst>
  <p:sldSz cx="12852400" cy="6184900"/>
  <p:notesSz cx="6858000" cy="9144000"/>
  <p:embeddedFontLst>
    <p:embeddedFont>
      <p:font typeface="HelveticaNeueCyr" panose="020B0604020202020204" charset="-52"/>
      <p:regular r:id="rId10"/>
    </p:embeddedFont>
    <p:embeddedFont>
      <p:font typeface="Calibri" panose="020F0502020204030204" pitchFamily="34" charset="0"/>
      <p:regular r:id="rId11"/>
      <p:bold r:id="rId12"/>
      <p:italic r:id="rId13"/>
      <p:boldItalic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114" d="100"/>
          <a:sy n="114" d="100"/>
        </p:scale>
        <p:origin x="-10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E3F846-5476-4B95-82DA-E09FB71ED206}" type="datetimeFigureOut">
              <a:rPr lang="ru-RU" smtClean="0"/>
              <a:t>26.02.2022</a:t>
            </a:fld>
            <a:endParaRPr lang="ru-RU"/>
          </a:p>
        </p:txBody>
      </p:sp>
      <p:sp>
        <p:nvSpPr>
          <p:cNvPr id="4" name="Образ слайда 3"/>
          <p:cNvSpPr>
            <a:spLocks noGrp="1" noRot="1" noChangeAspect="1"/>
          </p:cNvSpPr>
          <p:nvPr>
            <p:ph type="sldImg" idx="2"/>
          </p:nvPr>
        </p:nvSpPr>
        <p:spPr>
          <a:xfrm>
            <a:off x="223838" y="1143000"/>
            <a:ext cx="6410325"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954B5E-166C-4229-BAAA-E4CB0BF63427}" type="slidenum">
              <a:rPr lang="ru-RU" smtClean="0"/>
              <a:t>‹#›</a:t>
            </a:fld>
            <a:endParaRPr lang="ru-RU"/>
          </a:p>
        </p:txBody>
      </p:sp>
    </p:spTree>
    <p:extLst>
      <p:ext uri="{BB962C8B-B14F-4D97-AF65-F5344CB8AC3E}">
        <p14:creationId xmlns:p14="http://schemas.microsoft.com/office/powerpoint/2010/main" val="3982807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1954B5E-166C-4229-BAAA-E4CB0BF63427}" type="slidenum">
              <a:rPr lang="ru-RU" smtClean="0"/>
              <a:t>4</a:t>
            </a:fld>
            <a:endParaRPr lang="ru-RU"/>
          </a:p>
        </p:txBody>
      </p:sp>
    </p:spTree>
    <p:extLst>
      <p:ext uri="{BB962C8B-B14F-4D97-AF65-F5344CB8AC3E}">
        <p14:creationId xmlns:p14="http://schemas.microsoft.com/office/powerpoint/2010/main" val="2801395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34EA2"/>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2858750" cy="1385030"/>
            <a:chOff x="0" y="0"/>
            <a:chExt cx="7227277" cy="778458"/>
          </a:xfrm>
        </p:grpSpPr>
        <p:sp>
          <p:nvSpPr>
            <p:cNvPr id="3" name="Freeform 3"/>
            <p:cNvSpPr/>
            <p:nvPr/>
          </p:nvSpPr>
          <p:spPr>
            <a:xfrm>
              <a:off x="0" y="0"/>
              <a:ext cx="7227277" cy="778458"/>
            </a:xfrm>
            <a:custGeom>
              <a:avLst/>
              <a:gdLst/>
              <a:ahLst/>
              <a:cxnLst/>
              <a:rect l="l" t="t" r="r" b="b"/>
              <a:pathLst>
                <a:path w="7227277" h="778458">
                  <a:moveTo>
                    <a:pt x="0" y="0"/>
                  </a:moveTo>
                  <a:lnTo>
                    <a:pt x="7227277" y="0"/>
                  </a:lnTo>
                  <a:lnTo>
                    <a:pt x="7227277" y="778458"/>
                  </a:lnTo>
                  <a:lnTo>
                    <a:pt x="0" y="778458"/>
                  </a:lnTo>
                  <a:close/>
                </a:path>
              </a:pathLst>
            </a:custGeom>
            <a:solidFill>
              <a:srgbClr val="E1F4FD"/>
            </a:solidFill>
          </p:spPr>
        </p:sp>
      </p:grpSp>
      <p:pic>
        <p:nvPicPr>
          <p:cNvPr id="4" name="Picture 4"/>
          <p:cNvPicPr>
            <a:picLocks noChangeAspect="1"/>
          </p:cNvPicPr>
          <p:nvPr/>
        </p:nvPicPr>
        <p:blipFill>
          <a:blip r:embed="rId2"/>
          <a:srcRect t="66648" b="7648"/>
          <a:stretch>
            <a:fillRect/>
          </a:stretch>
        </p:blipFill>
        <p:spPr>
          <a:xfrm>
            <a:off x="0" y="3091"/>
            <a:ext cx="12858750" cy="1381939"/>
          </a:xfrm>
          <a:prstGeom prst="rect">
            <a:avLst/>
          </a:prstGeom>
        </p:spPr>
      </p:pic>
      <p:pic>
        <p:nvPicPr>
          <p:cNvPr id="5" name="Picture 5"/>
          <p:cNvPicPr>
            <a:picLocks noChangeAspect="1"/>
          </p:cNvPicPr>
          <p:nvPr/>
        </p:nvPicPr>
        <p:blipFill>
          <a:blip r:embed="rId3"/>
          <a:srcRect/>
          <a:stretch>
            <a:fillRect/>
          </a:stretch>
        </p:blipFill>
        <p:spPr>
          <a:xfrm>
            <a:off x="2149594" y="0"/>
            <a:ext cx="8559561" cy="1477760"/>
          </a:xfrm>
          <a:prstGeom prst="rect">
            <a:avLst/>
          </a:prstGeom>
        </p:spPr>
      </p:pic>
      <p:pic>
        <p:nvPicPr>
          <p:cNvPr id="6" name="Picture 6"/>
          <p:cNvPicPr>
            <a:picLocks noChangeAspect="1"/>
          </p:cNvPicPr>
          <p:nvPr/>
        </p:nvPicPr>
        <p:blipFill>
          <a:blip r:embed="rId4"/>
          <a:srcRect/>
          <a:stretch>
            <a:fillRect/>
          </a:stretch>
        </p:blipFill>
        <p:spPr>
          <a:xfrm>
            <a:off x="8894004" y="4933082"/>
            <a:ext cx="3964746" cy="1258168"/>
          </a:xfrm>
          <a:prstGeom prst="rect">
            <a:avLst/>
          </a:prstGeom>
        </p:spPr>
      </p:pic>
      <p:sp>
        <p:nvSpPr>
          <p:cNvPr id="7" name="TextBox 7"/>
          <p:cNvSpPr txBox="1"/>
          <p:nvPr/>
        </p:nvSpPr>
        <p:spPr>
          <a:xfrm>
            <a:off x="1320800" y="2515138"/>
            <a:ext cx="9974794" cy="1500411"/>
          </a:xfrm>
          <a:prstGeom prst="rect">
            <a:avLst/>
          </a:prstGeom>
        </p:spPr>
        <p:txBody>
          <a:bodyPr wrap="square" lIns="0" tIns="0" rIns="0" bIns="0" rtlCol="0" anchor="t">
            <a:spAutoFit/>
          </a:bodyPr>
          <a:lstStyle/>
          <a:p>
            <a:pPr algn="ctr">
              <a:lnSpc>
                <a:spcPts val="3919"/>
              </a:lnSpc>
            </a:pPr>
            <a:r>
              <a:rPr lang="en-US" sz="2799" dirty="0" smtClean="0">
                <a:solidFill>
                  <a:srgbClr val="FFFFFF"/>
                </a:solidFill>
                <a:latin typeface="Arial" panose="020B0604020202020204" pitchFamily="34" charset="0"/>
                <a:ea typeface="Adobe Heiti Std R" panose="020B0400000000000000" pitchFamily="34" charset="-128"/>
                <a:cs typeface="Arial" panose="020B0604020202020204" pitchFamily="34" charset="0"/>
              </a:rPr>
              <a:t>CENTERS </a:t>
            </a:r>
            <a:r>
              <a:rPr lang="en-US" sz="2799" dirty="0">
                <a:solidFill>
                  <a:srgbClr val="FFFFFF"/>
                </a:solidFill>
                <a:latin typeface="Arial" panose="020B0604020202020204" pitchFamily="34" charset="0"/>
                <a:ea typeface="Adobe Heiti Std R" panose="020B0400000000000000" pitchFamily="34" charset="-128"/>
                <a:cs typeface="Arial" panose="020B0604020202020204" pitchFamily="34" charset="0"/>
              </a:rPr>
              <a:t>OF FRIENDSHIP, INTER-ETHNIC HARMONY AND TOLERANCE IN THE BORDER REGIONS OF KYRGYZSTAN, UZBEKISTAN AND TAJIKISTAN.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p:cNvPicPr>
            <a:picLocks noChangeAspect="1"/>
          </p:cNvPicPr>
          <p:nvPr/>
        </p:nvPicPr>
        <p:blipFill>
          <a:blip r:embed="rId2"/>
          <a:stretch>
            <a:fillRect/>
          </a:stretch>
        </p:blipFill>
        <p:spPr>
          <a:xfrm>
            <a:off x="1856471" y="1375974"/>
            <a:ext cx="9611054" cy="4191000"/>
          </a:xfrm>
          <a:prstGeom prst="rect">
            <a:avLst/>
          </a:prstGeom>
        </p:spPr>
      </p:pic>
      <p:sp>
        <p:nvSpPr>
          <p:cNvPr id="19" name="Прямоугольник 18"/>
          <p:cNvSpPr/>
          <p:nvPr/>
        </p:nvSpPr>
        <p:spPr>
          <a:xfrm>
            <a:off x="3431268" y="1558749"/>
            <a:ext cx="2646902" cy="430887"/>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ru-RU" sz="1100" dirty="0" err="1">
                <a:solidFill>
                  <a:schemeClr val="tx2"/>
                </a:solidFill>
                <a:latin typeface="Arial" panose="020B0604020202020204" pitchFamily="34" charset="0"/>
                <a:ea typeface="Adobe Heiti Std R" panose="020B0400000000000000" pitchFamily="34" charset="-128"/>
                <a:cs typeface="Arial" panose="020B0604020202020204" pitchFamily="34" charset="0"/>
              </a:rPr>
              <a:t>collaborative</a:t>
            </a:r>
            <a:r>
              <a:rPr lang="ru-RU" sz="1100" dirty="0">
                <a:solidFill>
                  <a:schemeClr val="tx2"/>
                </a:solidFill>
                <a:latin typeface="Arial" panose="020B0604020202020204" pitchFamily="34" charset="0"/>
                <a:ea typeface="Adobe Heiti Std R" panose="020B0400000000000000" pitchFamily="34" charset="-128"/>
                <a:cs typeface="Arial" panose="020B0604020202020204" pitchFamily="34" charset="0"/>
              </a:rPr>
              <a:t> </a:t>
            </a:r>
            <a:r>
              <a:rPr lang="ru-RU" sz="1100" dirty="0" err="1">
                <a:solidFill>
                  <a:schemeClr val="tx2"/>
                </a:solidFill>
                <a:latin typeface="Arial" panose="020B0604020202020204" pitchFamily="34" charset="0"/>
                <a:ea typeface="Adobe Heiti Std R" panose="020B0400000000000000" pitchFamily="34" charset="-128"/>
                <a:cs typeface="Arial" panose="020B0604020202020204" pitchFamily="34" charset="0"/>
              </a:rPr>
              <a:t>coordination</a:t>
            </a:r>
            <a:r>
              <a:rPr lang="ru-RU" sz="1100" dirty="0">
                <a:solidFill>
                  <a:schemeClr val="tx2"/>
                </a:solidFill>
                <a:latin typeface="Arial" panose="020B0604020202020204" pitchFamily="34" charset="0"/>
                <a:ea typeface="Adobe Heiti Std R" panose="020B0400000000000000" pitchFamily="34" charset="-128"/>
                <a:cs typeface="Arial" panose="020B0604020202020204" pitchFamily="34" charset="0"/>
              </a:rPr>
              <a:t> </a:t>
            </a:r>
            <a:r>
              <a:rPr lang="ru-RU" sz="1100" dirty="0" err="1">
                <a:solidFill>
                  <a:schemeClr val="tx2"/>
                </a:solidFill>
                <a:latin typeface="Arial" panose="020B0604020202020204" pitchFamily="34" charset="0"/>
                <a:ea typeface="Adobe Heiti Std R" panose="020B0400000000000000" pitchFamily="34" charset="-128"/>
                <a:cs typeface="Arial" panose="020B0604020202020204" pitchFamily="34" charset="0"/>
              </a:rPr>
              <a:t>between</a:t>
            </a:r>
            <a:r>
              <a:rPr lang="ru-RU" sz="1100" dirty="0">
                <a:solidFill>
                  <a:schemeClr val="tx2"/>
                </a:solidFill>
                <a:latin typeface="Arial" panose="020B0604020202020204" pitchFamily="34" charset="0"/>
                <a:ea typeface="Adobe Heiti Std R" panose="020B0400000000000000" pitchFamily="34" charset="-128"/>
                <a:cs typeface="Arial" panose="020B0604020202020204" pitchFamily="34" charset="0"/>
              </a:rPr>
              <a:t> </a:t>
            </a:r>
            <a:r>
              <a:rPr lang="ru-RU" sz="1100" dirty="0" err="1">
                <a:solidFill>
                  <a:schemeClr val="tx2"/>
                </a:solidFill>
                <a:latin typeface="Arial" panose="020B0604020202020204" pitchFamily="34" charset="0"/>
                <a:ea typeface="Adobe Heiti Std R" panose="020B0400000000000000" pitchFamily="34" charset="-128"/>
                <a:cs typeface="Arial" panose="020B0604020202020204" pitchFamily="34" charset="0"/>
              </a:rPr>
              <a:t>the</a:t>
            </a:r>
            <a:r>
              <a:rPr lang="ru-RU" sz="1100" dirty="0">
                <a:solidFill>
                  <a:schemeClr val="tx2"/>
                </a:solidFill>
                <a:latin typeface="Arial" panose="020B0604020202020204" pitchFamily="34" charset="0"/>
                <a:ea typeface="Adobe Heiti Std R" panose="020B0400000000000000" pitchFamily="34" charset="-128"/>
                <a:cs typeface="Arial" panose="020B0604020202020204" pitchFamily="34" charset="0"/>
              </a:rPr>
              <a:t> </a:t>
            </a:r>
            <a:r>
              <a:rPr lang="ru-RU" sz="1100" dirty="0" err="1">
                <a:solidFill>
                  <a:schemeClr val="tx2"/>
                </a:solidFill>
                <a:latin typeface="Arial" panose="020B0604020202020204" pitchFamily="34" charset="0"/>
                <a:ea typeface="Adobe Heiti Std R" panose="020B0400000000000000" pitchFamily="34" charset="-128"/>
                <a:cs typeface="Arial" panose="020B0604020202020204" pitchFamily="34" charset="0"/>
              </a:rPr>
              <a:t>project</a:t>
            </a:r>
            <a:r>
              <a:rPr lang="ru-RU" sz="1100" dirty="0">
                <a:solidFill>
                  <a:schemeClr val="tx2"/>
                </a:solidFill>
                <a:latin typeface="Arial" panose="020B0604020202020204" pitchFamily="34" charset="0"/>
                <a:ea typeface="Adobe Heiti Std R" panose="020B0400000000000000" pitchFamily="34" charset="-128"/>
                <a:cs typeface="Arial" panose="020B0604020202020204" pitchFamily="34" charset="0"/>
              </a:rPr>
              <a:t> </a:t>
            </a:r>
            <a:r>
              <a:rPr lang="ru-RU" sz="1100" dirty="0" err="1">
                <a:solidFill>
                  <a:schemeClr val="tx2"/>
                </a:solidFill>
                <a:latin typeface="Arial" panose="020B0604020202020204" pitchFamily="34" charset="0"/>
                <a:ea typeface="Adobe Heiti Std R" panose="020B0400000000000000" pitchFamily="34" charset="-128"/>
                <a:cs typeface="Arial" panose="020B0604020202020204" pitchFamily="34" charset="0"/>
              </a:rPr>
              <a:t>and</a:t>
            </a:r>
            <a:r>
              <a:rPr lang="ru-RU" sz="1100" dirty="0">
                <a:solidFill>
                  <a:schemeClr val="tx2"/>
                </a:solidFill>
                <a:latin typeface="Arial" panose="020B0604020202020204" pitchFamily="34" charset="0"/>
                <a:ea typeface="Adobe Heiti Std R" panose="020B0400000000000000" pitchFamily="34" charset="-128"/>
                <a:cs typeface="Arial" panose="020B0604020202020204" pitchFamily="34" charset="0"/>
              </a:rPr>
              <a:t> </a:t>
            </a:r>
            <a:r>
              <a:rPr lang="ru-RU" sz="1100" dirty="0" err="1">
                <a:solidFill>
                  <a:schemeClr val="tx2"/>
                </a:solidFill>
                <a:latin typeface="Arial" panose="020B0604020202020204" pitchFamily="34" charset="0"/>
                <a:ea typeface="Adobe Heiti Std R" panose="020B0400000000000000" pitchFamily="34" charset="-128"/>
                <a:cs typeface="Arial" panose="020B0604020202020204" pitchFamily="34" charset="0"/>
              </a:rPr>
              <a:t>the</a:t>
            </a:r>
            <a:r>
              <a:rPr lang="ru-RU" sz="1100" dirty="0">
                <a:solidFill>
                  <a:schemeClr val="tx2"/>
                </a:solidFill>
                <a:latin typeface="Arial" panose="020B0604020202020204" pitchFamily="34" charset="0"/>
                <a:ea typeface="Adobe Heiti Std R" panose="020B0400000000000000" pitchFamily="34" charset="-128"/>
                <a:cs typeface="Arial" panose="020B0604020202020204" pitchFamily="34" charset="0"/>
              </a:rPr>
              <a:t> HEI</a:t>
            </a:r>
          </a:p>
        </p:txBody>
      </p:sp>
      <p:sp>
        <p:nvSpPr>
          <p:cNvPr id="20" name="Прямоугольник 19"/>
          <p:cNvSpPr/>
          <p:nvPr/>
        </p:nvSpPr>
        <p:spPr>
          <a:xfrm>
            <a:off x="5912612" y="2127574"/>
            <a:ext cx="1091535" cy="507831"/>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900" dirty="0">
                <a:solidFill>
                  <a:schemeClr val="tx2"/>
                </a:solidFill>
                <a:latin typeface="Arial" panose="020B0604020202020204" pitchFamily="34" charset="0"/>
                <a:cs typeface="Arial" panose="020B0604020202020204" pitchFamily="34" charset="0"/>
              </a:rPr>
              <a:t>responsible for the </a:t>
            </a:r>
            <a:r>
              <a:rPr lang="en-US" sz="900" dirty="0" smtClean="0">
                <a:solidFill>
                  <a:schemeClr val="tx2"/>
                </a:solidFill>
                <a:latin typeface="Arial" panose="020B0604020202020204" pitchFamily="34" charset="0"/>
                <a:cs typeface="Arial" panose="020B0604020202020204" pitchFamily="34" charset="0"/>
              </a:rPr>
              <a:t>Center</a:t>
            </a:r>
          </a:p>
          <a:p>
            <a:pPr algn="ctr"/>
            <a:endParaRPr lang="ru-RU" sz="900" dirty="0">
              <a:solidFill>
                <a:schemeClr val="tx2"/>
              </a:solidFill>
              <a:latin typeface="Arial" panose="020B0604020202020204" pitchFamily="34" charset="0"/>
              <a:cs typeface="Arial" panose="020B0604020202020204" pitchFamily="34" charset="0"/>
            </a:endParaRPr>
          </a:p>
        </p:txBody>
      </p:sp>
      <p:sp>
        <p:nvSpPr>
          <p:cNvPr id="21" name="Прямоугольник 20"/>
          <p:cNvSpPr/>
          <p:nvPr/>
        </p:nvSpPr>
        <p:spPr>
          <a:xfrm>
            <a:off x="8626800" y="2415918"/>
            <a:ext cx="771200" cy="369332"/>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900" dirty="0">
                <a:solidFill>
                  <a:schemeClr val="tx2"/>
                </a:solidFill>
                <a:latin typeface="Arial" panose="020B0604020202020204" pitchFamily="34" charset="0"/>
                <a:cs typeface="Arial" panose="020B0604020202020204" pitchFamily="34" charset="0"/>
              </a:rPr>
              <a:t>debate </a:t>
            </a:r>
            <a:endParaRPr lang="en-US" sz="900" dirty="0" smtClean="0">
              <a:solidFill>
                <a:schemeClr val="tx2"/>
              </a:solidFill>
              <a:latin typeface="Arial" panose="020B0604020202020204" pitchFamily="34" charset="0"/>
              <a:cs typeface="Arial" panose="020B0604020202020204" pitchFamily="34" charset="0"/>
            </a:endParaRPr>
          </a:p>
          <a:p>
            <a:pPr algn="ctr"/>
            <a:r>
              <a:rPr lang="en-US" sz="900" dirty="0" smtClean="0">
                <a:solidFill>
                  <a:schemeClr val="tx2"/>
                </a:solidFill>
                <a:latin typeface="Arial" panose="020B0604020202020204" pitchFamily="34" charset="0"/>
                <a:cs typeface="Arial" panose="020B0604020202020204" pitchFamily="34" charset="0"/>
              </a:rPr>
              <a:t>programs</a:t>
            </a:r>
            <a:endParaRPr lang="ru-RU" sz="900" dirty="0">
              <a:solidFill>
                <a:schemeClr val="tx2"/>
              </a:solidFill>
              <a:latin typeface="Arial" panose="020B0604020202020204" pitchFamily="34" charset="0"/>
              <a:cs typeface="Arial" panose="020B0604020202020204" pitchFamily="34" charset="0"/>
            </a:endParaRPr>
          </a:p>
        </p:txBody>
      </p:sp>
      <p:sp>
        <p:nvSpPr>
          <p:cNvPr id="22" name="Прямоугольник 21"/>
          <p:cNvSpPr/>
          <p:nvPr/>
        </p:nvSpPr>
        <p:spPr>
          <a:xfrm>
            <a:off x="7800072" y="1943192"/>
            <a:ext cx="920514" cy="369332"/>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900" dirty="0">
                <a:solidFill>
                  <a:schemeClr val="tx2"/>
                </a:solidFill>
                <a:latin typeface="Arial" panose="020B0604020202020204" pitchFamily="34" charset="0"/>
                <a:cs typeface="Arial" panose="020B0604020202020204" pitchFamily="34" charset="0"/>
              </a:rPr>
              <a:t>discussion club</a:t>
            </a:r>
            <a:endParaRPr lang="ru-RU" sz="900" dirty="0">
              <a:solidFill>
                <a:schemeClr val="tx2"/>
              </a:solidFill>
              <a:latin typeface="Arial" panose="020B0604020202020204" pitchFamily="34" charset="0"/>
              <a:cs typeface="Arial" panose="020B0604020202020204" pitchFamily="34" charset="0"/>
            </a:endParaRPr>
          </a:p>
        </p:txBody>
      </p:sp>
      <p:sp>
        <p:nvSpPr>
          <p:cNvPr id="23" name="Прямоугольник 22"/>
          <p:cNvSpPr/>
          <p:nvPr/>
        </p:nvSpPr>
        <p:spPr>
          <a:xfrm>
            <a:off x="8626800" y="2973393"/>
            <a:ext cx="958362" cy="400110"/>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1000" dirty="0" smtClean="0">
                <a:solidFill>
                  <a:schemeClr val="tx2"/>
                </a:solidFill>
                <a:latin typeface="Arial" panose="020B0604020202020204" pitchFamily="34" charset="0"/>
                <a:cs typeface="Arial" panose="020B0604020202020204" pitchFamily="34" charset="0"/>
              </a:rPr>
              <a:t>center </a:t>
            </a:r>
            <a:r>
              <a:rPr lang="en-US" sz="1000" dirty="0">
                <a:solidFill>
                  <a:schemeClr val="tx2"/>
                </a:solidFill>
                <a:latin typeface="Arial" panose="020B0604020202020204" pitchFamily="34" charset="0"/>
                <a:cs typeface="Arial" panose="020B0604020202020204" pitchFamily="34" charset="0"/>
              </a:rPr>
              <a:t>activities</a:t>
            </a:r>
            <a:endParaRPr lang="ru-RU" sz="1000" dirty="0">
              <a:solidFill>
                <a:schemeClr val="tx2"/>
              </a:solidFill>
              <a:latin typeface="Arial" panose="020B0604020202020204" pitchFamily="34" charset="0"/>
              <a:cs typeface="Arial" panose="020B0604020202020204" pitchFamily="34" charset="0"/>
            </a:endParaRPr>
          </a:p>
        </p:txBody>
      </p:sp>
      <p:sp>
        <p:nvSpPr>
          <p:cNvPr id="26" name="Овал 25"/>
          <p:cNvSpPr/>
          <p:nvPr/>
        </p:nvSpPr>
        <p:spPr>
          <a:xfrm>
            <a:off x="6141279" y="3153373"/>
            <a:ext cx="1130049" cy="8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exchanges between </a:t>
            </a:r>
            <a:r>
              <a:rPr lang="en-US" sz="900" dirty="0" smtClean="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centers </a:t>
            </a:r>
            <a:r>
              <a:rPr lang="en-US" sz="9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and countries</a:t>
            </a:r>
            <a:endParaRPr lang="ru-RU" sz="9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28" name="Овал 27"/>
          <p:cNvSpPr/>
          <p:nvPr/>
        </p:nvSpPr>
        <p:spPr>
          <a:xfrm>
            <a:off x="6842737" y="4034373"/>
            <a:ext cx="1114236" cy="877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900" dirty="0" err="1">
                <a:latin typeface="Arial" panose="020B0604020202020204" pitchFamily="34" charset="0"/>
                <a:cs typeface="Arial" panose="020B0604020202020204" pitchFamily="34" charset="0"/>
              </a:rPr>
              <a:t>Interaction</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within</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the</a:t>
            </a:r>
            <a:r>
              <a:rPr lang="ru-RU" sz="900" dirty="0">
                <a:latin typeface="Arial" panose="020B0604020202020204" pitchFamily="34" charset="0"/>
                <a:cs typeface="Arial" panose="020B0604020202020204" pitchFamily="34" charset="0"/>
              </a:rPr>
              <a:t> </a:t>
            </a:r>
            <a:r>
              <a:rPr lang="ru-RU" sz="900" dirty="0" err="1">
                <a:latin typeface="Arial" panose="020B0604020202020204" pitchFamily="34" charset="0"/>
                <a:cs typeface="Arial" panose="020B0604020202020204" pitchFamily="34" charset="0"/>
              </a:rPr>
              <a:t>university</a:t>
            </a:r>
            <a:endParaRPr lang="ru-RU" sz="900" dirty="0">
              <a:latin typeface="Arial" panose="020B0604020202020204" pitchFamily="34" charset="0"/>
              <a:cs typeface="Arial" panose="020B0604020202020204" pitchFamily="34" charset="0"/>
            </a:endParaRPr>
          </a:p>
        </p:txBody>
      </p:sp>
      <p:sp>
        <p:nvSpPr>
          <p:cNvPr id="29" name="Овал 28"/>
          <p:cNvSpPr/>
          <p:nvPr/>
        </p:nvSpPr>
        <p:spPr>
          <a:xfrm>
            <a:off x="5688605" y="4540247"/>
            <a:ext cx="1080012" cy="8783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other universities</a:t>
            </a:r>
            <a:endParaRPr lang="ru-RU" sz="9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0" name="Овал 29"/>
          <p:cNvSpPr/>
          <p:nvPr/>
        </p:nvSpPr>
        <p:spPr>
          <a:xfrm>
            <a:off x="7004147" y="5001548"/>
            <a:ext cx="1926644" cy="41705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n w="0"/>
                <a:solidFill>
                  <a:schemeClr val="tx1"/>
                </a:solidFill>
                <a:latin typeface="Arial" panose="020B0604020202020204" pitchFamily="34" charset="0"/>
                <a:cs typeface="Arial" panose="020B0604020202020204" pitchFamily="34" charset="0"/>
              </a:rPr>
              <a:t>external communication</a:t>
            </a:r>
            <a:endParaRPr lang="ru-RU" sz="900" dirty="0">
              <a:ln w="0"/>
              <a:solidFill>
                <a:schemeClr val="tx1"/>
              </a:solidFill>
              <a:latin typeface="Arial" panose="020B0604020202020204" pitchFamily="34" charset="0"/>
              <a:cs typeface="Arial" panose="020B0604020202020204" pitchFamily="34" charset="0"/>
            </a:endParaRPr>
          </a:p>
        </p:txBody>
      </p:sp>
      <p:sp>
        <p:nvSpPr>
          <p:cNvPr id="36" name="Овал 35"/>
          <p:cNvSpPr/>
          <p:nvPr/>
        </p:nvSpPr>
        <p:spPr>
          <a:xfrm>
            <a:off x="3857937" y="3952917"/>
            <a:ext cx="1080012" cy="999619"/>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 dirty="0" err="1">
                <a:solidFill>
                  <a:schemeClr val="tx1"/>
                </a:solidFill>
                <a:latin typeface="Arial" panose="020B0604020202020204" pitchFamily="34" charset="0"/>
                <a:cs typeface="Arial" panose="020B0604020202020204" pitchFamily="34" charset="0"/>
              </a:rPr>
              <a:t>Students</a:t>
            </a:r>
            <a:r>
              <a:rPr lang="ru-RU" sz="800" dirty="0">
                <a:solidFill>
                  <a:schemeClr val="tx1"/>
                </a:solidFill>
                <a:latin typeface="Arial" panose="020B0604020202020204" pitchFamily="34" charset="0"/>
                <a:cs typeface="Arial" panose="020B0604020202020204" pitchFamily="34" charset="0"/>
              </a:rPr>
              <a:t> </a:t>
            </a:r>
            <a:r>
              <a:rPr lang="ru-RU" sz="800" dirty="0" err="1">
                <a:solidFill>
                  <a:schemeClr val="tx1"/>
                </a:solidFill>
                <a:latin typeface="Arial" panose="020B0604020202020204" pitchFamily="34" charset="0"/>
                <a:cs typeface="Arial" panose="020B0604020202020204" pitchFamily="34" charset="0"/>
              </a:rPr>
              <a:t>and</a:t>
            </a:r>
            <a:r>
              <a:rPr lang="ru-RU" sz="800" dirty="0">
                <a:solidFill>
                  <a:schemeClr val="tx1"/>
                </a:solidFill>
                <a:latin typeface="Arial" panose="020B0604020202020204" pitchFamily="34" charset="0"/>
                <a:cs typeface="Arial" panose="020B0604020202020204" pitchFamily="34" charset="0"/>
              </a:rPr>
              <a:t> </a:t>
            </a:r>
            <a:r>
              <a:rPr lang="ru-RU" sz="800" dirty="0" err="1">
                <a:solidFill>
                  <a:schemeClr val="tx1"/>
                </a:solidFill>
                <a:latin typeface="Arial" panose="020B0604020202020204" pitchFamily="34" charset="0"/>
                <a:cs typeface="Arial" panose="020B0604020202020204" pitchFamily="34" charset="0"/>
              </a:rPr>
              <a:t>young</a:t>
            </a:r>
            <a:r>
              <a:rPr lang="ru-RU" sz="800" dirty="0">
                <a:solidFill>
                  <a:schemeClr val="tx1"/>
                </a:solidFill>
                <a:latin typeface="Arial" panose="020B0604020202020204" pitchFamily="34" charset="0"/>
                <a:cs typeface="Arial" panose="020B0604020202020204" pitchFamily="34" charset="0"/>
              </a:rPr>
              <a:t> </a:t>
            </a:r>
            <a:r>
              <a:rPr lang="ru-RU" sz="800" dirty="0" err="1">
                <a:solidFill>
                  <a:schemeClr val="tx1"/>
                </a:solidFill>
                <a:latin typeface="Arial" panose="020B0604020202020204" pitchFamily="34" charset="0"/>
                <a:cs typeface="Arial" panose="020B0604020202020204" pitchFamily="34" charset="0"/>
              </a:rPr>
              <a:t>people</a:t>
            </a:r>
            <a:endParaRPr lang="ru-RU" sz="800" dirty="0">
              <a:solidFill>
                <a:schemeClr val="tx1"/>
              </a:solidFill>
              <a:latin typeface="Arial" panose="020B0604020202020204" pitchFamily="34" charset="0"/>
              <a:cs typeface="Arial" panose="020B0604020202020204" pitchFamily="34" charset="0"/>
            </a:endParaRPr>
          </a:p>
        </p:txBody>
      </p:sp>
      <p:sp>
        <p:nvSpPr>
          <p:cNvPr id="37" name="Овал 36"/>
          <p:cNvSpPr/>
          <p:nvPr/>
        </p:nvSpPr>
        <p:spPr>
          <a:xfrm>
            <a:off x="2581192" y="3860630"/>
            <a:ext cx="1080012" cy="999619"/>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800" dirty="0" err="1">
                <a:solidFill>
                  <a:schemeClr val="tx1"/>
                </a:solidFill>
                <a:latin typeface="Arial" panose="020B0604020202020204" pitchFamily="34" charset="0"/>
                <a:cs typeface="Arial" panose="020B0604020202020204" pitchFamily="34" charset="0"/>
              </a:rPr>
              <a:t>local</a:t>
            </a:r>
            <a:r>
              <a:rPr lang="ru-RU" sz="800" dirty="0">
                <a:solidFill>
                  <a:schemeClr val="tx1"/>
                </a:solidFill>
                <a:latin typeface="Arial" panose="020B0604020202020204" pitchFamily="34" charset="0"/>
                <a:cs typeface="Arial" panose="020B0604020202020204" pitchFamily="34" charset="0"/>
              </a:rPr>
              <a:t> </a:t>
            </a:r>
            <a:r>
              <a:rPr lang="ru-RU" sz="800" dirty="0" err="1">
                <a:solidFill>
                  <a:schemeClr val="tx1"/>
                </a:solidFill>
                <a:latin typeface="Arial" panose="020B0604020202020204" pitchFamily="34" charset="0"/>
                <a:cs typeface="Arial" panose="020B0604020202020204" pitchFamily="34" charset="0"/>
              </a:rPr>
              <a:t>NGOs</a:t>
            </a:r>
            <a:endParaRPr lang="ru-RU" sz="800" dirty="0">
              <a:solidFill>
                <a:schemeClr val="tx1"/>
              </a:solidFill>
              <a:latin typeface="Arial" panose="020B0604020202020204" pitchFamily="34" charset="0"/>
              <a:cs typeface="Arial" panose="020B0604020202020204" pitchFamily="34" charset="0"/>
            </a:endParaRPr>
          </a:p>
        </p:txBody>
      </p:sp>
      <p:sp>
        <p:nvSpPr>
          <p:cNvPr id="38" name="Овал 37"/>
          <p:cNvSpPr/>
          <p:nvPr/>
        </p:nvSpPr>
        <p:spPr>
          <a:xfrm>
            <a:off x="2130731" y="2897223"/>
            <a:ext cx="1080012" cy="999619"/>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dirty="0">
                <a:solidFill>
                  <a:schemeClr val="tx1"/>
                </a:solidFill>
                <a:latin typeface="Arial" panose="020B0604020202020204" pitchFamily="34" charset="0"/>
                <a:cs typeface="Arial" panose="020B0604020202020204" pitchFamily="34" charset="0"/>
              </a:rPr>
              <a:t>local authorities</a:t>
            </a:r>
            <a:endParaRPr lang="ru-RU" sz="800" dirty="0">
              <a:solidFill>
                <a:schemeClr val="tx1"/>
              </a:solidFill>
              <a:latin typeface="Arial" panose="020B0604020202020204" pitchFamily="34" charset="0"/>
              <a:cs typeface="Arial" panose="020B0604020202020204" pitchFamily="34" charset="0"/>
            </a:endParaRPr>
          </a:p>
        </p:txBody>
      </p:sp>
      <p:sp>
        <p:nvSpPr>
          <p:cNvPr id="39" name="Овал 38"/>
          <p:cNvSpPr/>
          <p:nvPr/>
        </p:nvSpPr>
        <p:spPr>
          <a:xfrm>
            <a:off x="2979641" y="2170283"/>
            <a:ext cx="1208300" cy="999619"/>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800" dirty="0" err="1">
                <a:solidFill>
                  <a:schemeClr val="tx1"/>
                </a:solidFill>
                <a:latin typeface="Arial" panose="020B0604020202020204" pitchFamily="34" charset="0"/>
                <a:cs typeface="Arial" panose="020B0604020202020204" pitchFamily="34" charset="0"/>
              </a:rPr>
              <a:t>local</a:t>
            </a:r>
            <a:r>
              <a:rPr lang="ru-RU" sz="800" dirty="0">
                <a:solidFill>
                  <a:schemeClr val="tx1"/>
                </a:solidFill>
                <a:latin typeface="Arial" panose="020B0604020202020204" pitchFamily="34" charset="0"/>
                <a:cs typeface="Arial" panose="020B0604020202020204" pitchFamily="34" charset="0"/>
              </a:rPr>
              <a:t> </a:t>
            </a:r>
            <a:r>
              <a:rPr lang="ru-RU" sz="800" dirty="0" err="1">
                <a:solidFill>
                  <a:schemeClr val="tx1"/>
                </a:solidFill>
                <a:latin typeface="Arial" panose="020B0604020202020204" pitchFamily="34" charset="0"/>
                <a:cs typeface="Arial" panose="020B0604020202020204" pitchFamily="34" charset="0"/>
              </a:rPr>
              <a:t>community</a:t>
            </a:r>
            <a:endParaRPr lang="ru-RU" sz="800" dirty="0">
              <a:solidFill>
                <a:schemeClr val="tx1"/>
              </a:solidFill>
              <a:latin typeface="Arial" panose="020B0604020202020204" pitchFamily="34" charset="0"/>
              <a:cs typeface="Arial" panose="020B0604020202020204" pitchFamily="34" charset="0"/>
            </a:endParaRPr>
          </a:p>
        </p:txBody>
      </p:sp>
      <p:sp>
        <p:nvSpPr>
          <p:cNvPr id="40" name="Овал 39"/>
          <p:cNvSpPr/>
          <p:nvPr/>
        </p:nvSpPr>
        <p:spPr>
          <a:xfrm>
            <a:off x="2016319" y="4957719"/>
            <a:ext cx="1926644" cy="41705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ln w="0"/>
                <a:solidFill>
                  <a:schemeClr val="tx1"/>
                </a:solidFill>
                <a:latin typeface="Arial" panose="020B0604020202020204" pitchFamily="34" charset="0"/>
                <a:cs typeface="Arial" panose="020B0604020202020204" pitchFamily="34" charset="0"/>
              </a:rPr>
              <a:t>local communities in addressing cross-border agendas</a:t>
            </a:r>
            <a:endParaRPr lang="ru-RU" sz="900" dirty="0">
              <a:ln w="0"/>
              <a:solidFill>
                <a:schemeClr val="tx1"/>
              </a:solidFill>
              <a:latin typeface="Arial" panose="020B0604020202020204" pitchFamily="34" charset="0"/>
              <a:cs typeface="Arial" panose="020B0604020202020204" pitchFamily="34" charset="0"/>
            </a:endParaRPr>
          </a:p>
        </p:txBody>
      </p:sp>
      <p:sp>
        <p:nvSpPr>
          <p:cNvPr id="41" name="Прямоугольник 40"/>
          <p:cNvSpPr/>
          <p:nvPr/>
        </p:nvSpPr>
        <p:spPr>
          <a:xfrm>
            <a:off x="4384674" y="2997072"/>
            <a:ext cx="1363138" cy="461665"/>
          </a:xfrm>
          <a:prstGeom prst="rect">
            <a:avLst/>
          </a:prstGeom>
          <a:solidFill>
            <a:schemeClr val="accent5">
              <a:lumMod val="20000"/>
              <a:lumOff val="80000"/>
            </a:schemeClr>
          </a:solidFill>
          <a:effectLst>
            <a:softEdge rad="63500"/>
          </a:effectLst>
        </p:spPr>
        <p:txBody>
          <a:bodyPr wrap="square">
            <a:spAutoFit/>
          </a:bodyPr>
          <a:lstStyle/>
          <a:p>
            <a:r>
              <a:rPr lang="ru-RU" sz="2400" dirty="0" err="1" smtClean="0">
                <a:solidFill>
                  <a:schemeClr val="tx2"/>
                </a:solidFill>
                <a:latin typeface="Arial" panose="020B0604020202020204" pitchFamily="34" charset="0"/>
                <a:cs typeface="Arial" panose="020B0604020202020204" pitchFamily="34" charset="0"/>
              </a:rPr>
              <a:t>Cent</a:t>
            </a:r>
            <a:r>
              <a:rPr lang="en-US" sz="2400" dirty="0" err="1" smtClean="0">
                <a:solidFill>
                  <a:schemeClr val="tx2"/>
                </a:solidFill>
                <a:latin typeface="Arial" panose="020B0604020202020204" pitchFamily="34" charset="0"/>
                <a:cs typeface="Arial" panose="020B0604020202020204" pitchFamily="34" charset="0"/>
              </a:rPr>
              <a:t>er</a:t>
            </a:r>
            <a:r>
              <a:rPr lang="ru-RU" sz="2400" dirty="0" smtClean="0">
                <a:solidFill>
                  <a:schemeClr val="tx2"/>
                </a:solidFill>
                <a:latin typeface="Arial" panose="020B0604020202020204" pitchFamily="34" charset="0"/>
                <a:cs typeface="Arial" panose="020B0604020202020204" pitchFamily="34" charset="0"/>
              </a:rPr>
              <a:t>s</a:t>
            </a:r>
            <a:endParaRPr lang="ru-RU" sz="2400" dirty="0">
              <a:latin typeface="Arial" panose="020B0604020202020204" pitchFamily="34" charset="0"/>
              <a:cs typeface="Arial" panose="020B0604020202020204" pitchFamily="34" charset="0"/>
            </a:endParaRPr>
          </a:p>
        </p:txBody>
      </p:sp>
      <p:sp>
        <p:nvSpPr>
          <p:cNvPr id="2" name="Прямоугольник 1"/>
          <p:cNvSpPr/>
          <p:nvPr/>
        </p:nvSpPr>
        <p:spPr>
          <a:xfrm>
            <a:off x="1170671" y="349250"/>
            <a:ext cx="10741929" cy="923330"/>
          </a:xfrm>
          <a:prstGeom prst="rect">
            <a:avLst/>
          </a:prstGeom>
        </p:spPr>
        <p:txBody>
          <a:bodyPr wrap="square">
            <a:spAutoFit/>
          </a:bodyPr>
          <a:lstStyle/>
          <a:p>
            <a:pPr algn="ctr"/>
            <a:r>
              <a:rPr lang="en-US" dirty="0">
                <a:solidFill>
                  <a:srgbClr val="1E477B"/>
                </a:solidFill>
                <a:latin typeface="Arial" panose="020B0604020202020204" pitchFamily="34" charset="0"/>
                <a:ea typeface="Adobe Heiti Std R" panose="020B0400000000000000" pitchFamily="34" charset="-128"/>
                <a:cs typeface="Arial" panose="020B0604020202020204" pitchFamily="34" charset="0"/>
              </a:rPr>
              <a:t>The centers function as a " Hub " - a dynamic networking hub for various cross-border initiatives, capacity building activities for civil society organizations and youth discussion platforms, as well as for the development of educational and information materials.</a:t>
            </a:r>
            <a:endParaRPr lang="ru-RU" dirty="0">
              <a:latin typeface="Arial" panose="020B0604020202020204" pitchFamily="34" charset="0"/>
              <a:ea typeface="Adobe Heiti Std R" panose="020B0400000000000000" pitchFamily="34" charset="-128"/>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482600" y="4540250"/>
            <a:ext cx="11811000" cy="1200329"/>
          </a:xfrm>
          <a:prstGeom prst="rect">
            <a:avLst/>
          </a:prstGeom>
        </p:spPr>
        <p:txBody>
          <a:bodyPr wrap="square">
            <a:spAutoFit/>
          </a:bodyPr>
          <a:lstStyle/>
          <a:p>
            <a:pPr algn="ctr"/>
            <a:r>
              <a:rPr lang="en-US" dirty="0">
                <a:solidFill>
                  <a:schemeClr val="tx2"/>
                </a:solidFill>
                <a:latin typeface="Arial" panose="020B0604020202020204" pitchFamily="34" charset="0"/>
                <a:cs typeface="Arial" panose="020B0604020202020204" pitchFamily="34" charset="0"/>
              </a:rPr>
              <a:t>The center is provided with modern equipment to ensure the involvement of all participants of online and offline events in a single discussion space. The center functions as a three-dimensional model: educational discussion and </a:t>
            </a:r>
            <a:r>
              <a:rPr lang="en-US" dirty="0" err="1">
                <a:solidFill>
                  <a:schemeClr val="tx2"/>
                </a:solidFill>
                <a:latin typeface="Arial" panose="020B0604020202020204" pitchFamily="34" charset="0"/>
                <a:cs typeface="Arial" panose="020B0604020202020204" pitchFamily="34" charset="0"/>
              </a:rPr>
              <a:t>debatecenter</a:t>
            </a:r>
            <a:r>
              <a:rPr lang="en-US" dirty="0">
                <a:solidFill>
                  <a:schemeClr val="tx2"/>
                </a:solidFill>
                <a:latin typeface="Arial" panose="020B0604020202020204" pitchFamily="34" charset="0"/>
                <a:cs typeface="Arial" panose="020B0604020202020204" pitchFamily="34" charset="0"/>
              </a:rPr>
              <a:t> / a virtual conference / video production studio.</a:t>
            </a:r>
            <a:r>
              <a:rPr lang="ru-RU" dirty="0" smtClean="0">
                <a:solidFill>
                  <a:schemeClr val="tx2"/>
                </a:solidFill>
                <a:latin typeface="Arial" panose="020B0604020202020204" pitchFamily="34" charset="0"/>
                <a:cs typeface="Arial" panose="020B0604020202020204" pitchFamily="34" charset="0"/>
              </a:rPr>
              <a:t/>
            </a:r>
            <a:br>
              <a:rPr lang="ru-RU" dirty="0" smtClean="0">
                <a:solidFill>
                  <a:schemeClr val="tx2"/>
                </a:solidFill>
                <a:latin typeface="Arial" panose="020B0604020202020204" pitchFamily="34" charset="0"/>
                <a:cs typeface="Arial" panose="020B0604020202020204" pitchFamily="34" charset="0"/>
              </a:rPr>
            </a:br>
            <a:endParaRPr lang="ru-RU" dirty="0">
              <a:solidFill>
                <a:schemeClr val="tx2"/>
              </a:solidFill>
              <a:latin typeface="Arial" panose="020B0604020202020204" pitchFamily="34" charset="0"/>
              <a:cs typeface="Arial" panose="020B0604020202020204" pitchFamily="34" charset="0"/>
            </a:endParaRPr>
          </a:p>
        </p:txBody>
      </p:sp>
      <p:pic>
        <p:nvPicPr>
          <p:cNvPr id="17" name="Рисунок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23797" y="912569"/>
            <a:ext cx="5069022" cy="33793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400" y="912569"/>
            <a:ext cx="5084983" cy="33899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Прямоугольник 10"/>
          <p:cNvSpPr/>
          <p:nvPr/>
        </p:nvSpPr>
        <p:spPr>
          <a:xfrm>
            <a:off x="1549400" y="120650"/>
            <a:ext cx="8823056" cy="584775"/>
          </a:xfrm>
          <a:prstGeom prst="rect">
            <a:avLst/>
          </a:prstGeom>
        </p:spPr>
        <p:txBody>
          <a:bodyPr wrap="square">
            <a:spAutoFit/>
          </a:bodyPr>
          <a:lstStyle/>
          <a:p>
            <a:pPr algn="ctr"/>
            <a:r>
              <a:rPr lang="en-US" sz="3200" b="1" dirty="0" smtClean="0">
                <a:solidFill>
                  <a:schemeClr val="tx2"/>
                </a:solidFill>
                <a:latin typeface="Arial" panose="020B0604020202020204" pitchFamily="34" charset="0"/>
                <a:cs typeface="Arial" panose="020B0604020202020204" pitchFamily="34" charset="0"/>
              </a:rPr>
              <a:t>EQUIPMENT OF THE CENTERS</a:t>
            </a:r>
            <a:endParaRPr lang="ru-RU" sz="32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1045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89593" y="4141819"/>
            <a:ext cx="12627308" cy="2031325"/>
          </a:xfrm>
          <a:prstGeom prst="rect">
            <a:avLst/>
          </a:prstGeom>
        </p:spPr>
        <p:txBody>
          <a:bodyPr wrap="square">
            <a:spAutoFit/>
          </a:bodyPr>
          <a:lstStyle/>
          <a:p>
            <a:pPr algn="ctr"/>
            <a:r>
              <a:rPr lang="en-US" dirty="0">
                <a:solidFill>
                  <a:schemeClr val="tx2"/>
                </a:solidFill>
                <a:latin typeface="Arial" panose="020B0604020202020204" pitchFamily="34" charset="0"/>
                <a:cs typeface="Arial" panose="020B0604020202020204" pitchFamily="34" charset="0"/>
              </a:rPr>
              <a:t>To support the project's activities, events at the Center and their coverage in the social networks of the three countries, an initiative youth group "Generation </a:t>
            </a:r>
            <a:r>
              <a:rPr lang="en-US" dirty="0" smtClean="0">
                <a:solidFill>
                  <a:schemeClr val="tx2"/>
                </a:solidFill>
                <a:latin typeface="Arial" panose="020B0604020202020204" pitchFamily="34" charset="0"/>
                <a:cs typeface="Arial" panose="020B0604020202020204" pitchFamily="34" charset="0"/>
              </a:rPr>
              <a:t>of Peace </a:t>
            </a:r>
            <a:r>
              <a:rPr lang="en-US" dirty="0">
                <a:solidFill>
                  <a:schemeClr val="tx2"/>
                </a:solidFill>
                <a:latin typeface="Arial" panose="020B0604020202020204" pitchFamily="34" charset="0"/>
                <a:cs typeface="Arial" panose="020B0604020202020204" pitchFamily="34" charset="0"/>
              </a:rPr>
              <a:t>in Central Asia" was formed in each Center. The group consists of active university students and local youth. university students and local youth. Young people promote ideas of peacebuilding, tolerance and inter-ethnic friendship in social networks, support coverage of the Centers' activities and independently organize various events for young people throughout the project activities. The total number of people involved in project activities is more than 200 in each country. By the end of the project at least 2,500 people from the project target group will have been reached.</a:t>
            </a:r>
            <a:endParaRPr lang="ru-RU" dirty="0" smtClean="0">
              <a:solidFill>
                <a:schemeClr val="tx2"/>
              </a:solidFill>
              <a:latin typeface="Arial" panose="020B0604020202020204" pitchFamily="34" charset="0"/>
              <a:cs typeface="Arial" panose="020B0604020202020204" pitchFamily="34" charset="0"/>
            </a:endParaRPr>
          </a:p>
        </p:txBody>
      </p:sp>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593235">
            <a:off x="344007" y="1075044"/>
            <a:ext cx="3234638" cy="21564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Прямоугольник 10"/>
          <p:cNvSpPr/>
          <p:nvPr/>
        </p:nvSpPr>
        <p:spPr>
          <a:xfrm>
            <a:off x="3297136" y="164691"/>
            <a:ext cx="5904343" cy="1077218"/>
          </a:xfrm>
          <a:prstGeom prst="rect">
            <a:avLst/>
          </a:prstGeom>
        </p:spPr>
        <p:txBody>
          <a:bodyPr wrap="square">
            <a:spAutoFit/>
          </a:bodyPr>
          <a:lstStyle/>
          <a:p>
            <a:pPr algn="ctr"/>
            <a:r>
              <a:rPr lang="ru-RU" sz="3200" b="1" dirty="0" smtClean="0">
                <a:solidFill>
                  <a:schemeClr val="tx2"/>
                </a:solidFill>
                <a:latin typeface="Arial" panose="020B0604020202020204" pitchFamily="34" charset="0"/>
                <a:cs typeface="Arial" panose="020B0604020202020204" pitchFamily="34" charset="0"/>
              </a:rPr>
              <a:t>«</a:t>
            </a:r>
            <a:r>
              <a:rPr lang="en-US" sz="3200" b="1" dirty="0" smtClean="0">
                <a:solidFill>
                  <a:schemeClr val="tx2"/>
                </a:solidFill>
                <a:latin typeface="Arial" panose="020B0604020202020204" pitchFamily="34" charset="0"/>
                <a:cs typeface="Arial" panose="020B0604020202020204" pitchFamily="34" charset="0"/>
              </a:rPr>
              <a:t>GENERATION OF PEACE IN CENTRAL ASIA</a:t>
            </a:r>
            <a:r>
              <a:rPr lang="ru-RU" sz="3200" b="1" dirty="0" smtClean="0">
                <a:solidFill>
                  <a:schemeClr val="tx2"/>
                </a:solidFill>
                <a:latin typeface="Arial" panose="020B0604020202020204" pitchFamily="34" charset="0"/>
                <a:cs typeface="Arial" panose="020B0604020202020204" pitchFamily="34" charset="0"/>
              </a:rPr>
              <a:t>»</a:t>
            </a:r>
            <a:endParaRPr lang="ru-RU" sz="3200" b="1" dirty="0">
              <a:solidFill>
                <a:schemeClr val="tx2"/>
              </a:solidFill>
              <a:latin typeface="Arial" panose="020B0604020202020204" pitchFamily="34" charset="0"/>
              <a:cs typeface="Arial" panose="020B0604020202020204" pitchFamily="34" charset="0"/>
            </a:endParaRPr>
          </a:p>
        </p:txBody>
      </p:sp>
      <p:pic>
        <p:nvPicPr>
          <p:cNvPr id="1026" name="Picture 2" descr="Возможно, это изображение (6 человек, люди стоят и в помещении)"/>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1400" y="1855820"/>
            <a:ext cx="301759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p:cNvPicPr>
            <a:picLocks noChangeAspect="1"/>
          </p:cNvPicPr>
          <p:nvPr/>
        </p:nvPicPr>
        <p:blipFill rotWithShape="1">
          <a:blip r:embed="rId5" cstate="print">
            <a:extLst>
              <a:ext uri="{28A0092B-C50C-407E-A947-70E740481C1C}">
                <a14:useLocalDpi xmlns:a14="http://schemas.microsoft.com/office/drawing/2010/main" val="0"/>
              </a:ext>
            </a:extLst>
          </a:blip>
          <a:srcRect t="15799"/>
          <a:stretch/>
        </p:blipFill>
        <p:spPr>
          <a:xfrm rot="669550">
            <a:off x="9137404" y="1502855"/>
            <a:ext cx="3236919" cy="23479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Рисунок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44739" y="1542445"/>
            <a:ext cx="3276661" cy="23131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275393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9519" y="1536821"/>
            <a:ext cx="3897469" cy="2192299"/>
            <a:chOff x="0" y="0"/>
            <a:chExt cx="11289030" cy="6350000"/>
          </a:xfrm>
        </p:grpSpPr>
        <p:sp>
          <p:nvSpPr>
            <p:cNvPr id="3" name="Freeform 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16673" b="-16673"/>
              </a:stretch>
            </a:blipFill>
          </p:spPr>
        </p:sp>
      </p:grpSp>
      <p:grpSp>
        <p:nvGrpSpPr>
          <p:cNvPr id="4" name="Group 4"/>
          <p:cNvGrpSpPr>
            <a:grpSpLocks noChangeAspect="1"/>
          </p:cNvGrpSpPr>
          <p:nvPr/>
        </p:nvGrpSpPr>
        <p:grpSpPr>
          <a:xfrm>
            <a:off x="4277171" y="1536821"/>
            <a:ext cx="3897469" cy="2192299"/>
            <a:chOff x="0" y="0"/>
            <a:chExt cx="11289030" cy="6350000"/>
          </a:xfrm>
        </p:grpSpPr>
        <p:sp>
          <p:nvSpPr>
            <p:cNvPr id="5" name="Freeform 5"/>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t="-9018" b="-9018"/>
              </a:stretch>
            </a:blipFill>
          </p:spPr>
        </p:sp>
      </p:grpSp>
      <p:grpSp>
        <p:nvGrpSpPr>
          <p:cNvPr id="6" name="Group 6"/>
          <p:cNvGrpSpPr>
            <a:grpSpLocks noChangeAspect="1"/>
          </p:cNvGrpSpPr>
          <p:nvPr/>
        </p:nvGrpSpPr>
        <p:grpSpPr>
          <a:xfrm>
            <a:off x="8630218" y="1536821"/>
            <a:ext cx="3897469" cy="2192299"/>
            <a:chOff x="0" y="0"/>
            <a:chExt cx="11289030" cy="6350000"/>
          </a:xfrm>
        </p:grpSpPr>
        <p:sp>
          <p:nvSpPr>
            <p:cNvPr id="7" name="Freeform 7"/>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4"/>
              <a:stretch>
                <a:fillRect t="-4820" b="-4820"/>
              </a:stretch>
            </a:blipFill>
          </p:spPr>
        </p:sp>
      </p:grpSp>
      <p:sp>
        <p:nvSpPr>
          <p:cNvPr id="11" name="TextBox 11"/>
          <p:cNvSpPr txBox="1"/>
          <p:nvPr/>
        </p:nvSpPr>
        <p:spPr>
          <a:xfrm>
            <a:off x="285281" y="4540250"/>
            <a:ext cx="12241968" cy="1282402"/>
          </a:xfrm>
          <a:prstGeom prst="rect">
            <a:avLst/>
          </a:prstGeom>
        </p:spPr>
        <p:txBody>
          <a:bodyPr lIns="0" tIns="0" rIns="0" bIns="0" rtlCol="0" anchor="t">
            <a:spAutoFit/>
          </a:bodyPr>
          <a:lstStyle/>
          <a:p>
            <a:pPr algn="ctr">
              <a:lnSpc>
                <a:spcPts val="2520"/>
              </a:lnSpc>
            </a:pPr>
            <a:r>
              <a:rPr lang="en-US" sz="1800" spc="18" dirty="0">
                <a:solidFill>
                  <a:schemeClr val="tx2"/>
                </a:solidFill>
                <a:latin typeface="Arial" panose="020B0604020202020204" pitchFamily="34" charset="0"/>
                <a:cs typeface="Arial" panose="020B0604020202020204" pitchFamily="34" charset="0"/>
              </a:rPr>
              <a:t>During the year of the existence of the center, it has held a number of trainings for young people, students and teaching staff of </a:t>
            </a:r>
            <a:r>
              <a:rPr lang="en-US" sz="1800" spc="18" dirty="0" smtClean="0">
                <a:solidFill>
                  <a:schemeClr val="tx2"/>
                </a:solidFill>
                <a:latin typeface="Arial" panose="020B0604020202020204" pitchFamily="34" charset="0"/>
                <a:cs typeface="Arial" panose="020B0604020202020204" pitchFamily="34" charset="0"/>
              </a:rPr>
              <a:t>Fergana </a:t>
            </a:r>
            <a:r>
              <a:rPr lang="en-US" sz="1800" spc="18" dirty="0">
                <a:solidFill>
                  <a:schemeClr val="tx2"/>
                </a:solidFill>
                <a:latin typeface="Arial" panose="020B0604020202020204" pitchFamily="34" charset="0"/>
                <a:cs typeface="Arial" panose="020B0604020202020204" pitchFamily="34" charset="0"/>
              </a:rPr>
              <a:t>State University on the use of online tools, round tables for representatives of local authorities and the public to promote peacebuilding among the youth of </a:t>
            </a:r>
            <a:r>
              <a:rPr lang="en-US" sz="1800" spc="18" dirty="0" smtClean="0">
                <a:solidFill>
                  <a:schemeClr val="tx2"/>
                </a:solidFill>
                <a:latin typeface="Arial" panose="020B0604020202020204" pitchFamily="34" charset="0"/>
                <a:cs typeface="Arial" panose="020B0604020202020204" pitchFamily="34" charset="0"/>
              </a:rPr>
              <a:t>Fergana</a:t>
            </a:r>
            <a:r>
              <a:rPr lang="en-US" sz="1800" spc="18" dirty="0">
                <a:solidFill>
                  <a:schemeClr val="tx2"/>
                </a:solidFill>
                <a:latin typeface="Arial" panose="020B0604020202020204" pitchFamily="34" charset="0"/>
                <a:cs typeface="Arial" panose="020B0604020202020204" pitchFamily="34" charset="0"/>
              </a:rPr>
              <a:t>, various online conferences and master classes for all interested persons. </a:t>
            </a:r>
          </a:p>
        </p:txBody>
      </p:sp>
      <p:sp>
        <p:nvSpPr>
          <p:cNvPr id="12" name="TextBox 12"/>
          <p:cNvSpPr txBox="1"/>
          <p:nvPr/>
        </p:nvSpPr>
        <p:spPr>
          <a:xfrm>
            <a:off x="139519" y="3822406"/>
            <a:ext cx="3884137" cy="217170"/>
          </a:xfrm>
          <a:prstGeom prst="rect">
            <a:avLst/>
          </a:prstGeom>
        </p:spPr>
        <p:txBody>
          <a:bodyPr lIns="0" tIns="0" rIns="0" bIns="0" rtlCol="0" anchor="t">
            <a:spAutoFit/>
          </a:bodyPr>
          <a:lstStyle/>
          <a:p>
            <a:pPr algn="ctr">
              <a:lnSpc>
                <a:spcPts val="1679"/>
              </a:lnSpc>
            </a:pPr>
            <a:r>
              <a:rPr lang="en-US" sz="1200" spc="12">
                <a:solidFill>
                  <a:srgbClr val="000000"/>
                </a:solidFill>
                <a:latin typeface="Arial" panose="020B0604020202020204" pitchFamily="34" charset="0"/>
                <a:cs typeface="Arial" panose="020B0604020202020204" pitchFamily="34" charset="0"/>
              </a:rPr>
              <a:t>Roundtable for representatives of the local community</a:t>
            </a:r>
          </a:p>
        </p:txBody>
      </p:sp>
      <p:sp>
        <p:nvSpPr>
          <p:cNvPr id="13" name="TextBox 13"/>
          <p:cNvSpPr txBox="1"/>
          <p:nvPr/>
        </p:nvSpPr>
        <p:spPr>
          <a:xfrm>
            <a:off x="8769005" y="3822406"/>
            <a:ext cx="3884137" cy="217170"/>
          </a:xfrm>
          <a:prstGeom prst="rect">
            <a:avLst/>
          </a:prstGeom>
        </p:spPr>
        <p:txBody>
          <a:bodyPr lIns="0" tIns="0" rIns="0" bIns="0" rtlCol="0" anchor="t">
            <a:spAutoFit/>
          </a:bodyPr>
          <a:lstStyle/>
          <a:p>
            <a:pPr algn="ctr">
              <a:lnSpc>
                <a:spcPts val="1679"/>
              </a:lnSpc>
            </a:pPr>
            <a:r>
              <a:rPr lang="en-US" sz="1200" spc="12">
                <a:solidFill>
                  <a:srgbClr val="000000"/>
                </a:solidFill>
                <a:latin typeface="Arial" panose="020B0604020202020204" pitchFamily="34" charset="0"/>
                <a:cs typeface="Arial" panose="020B0604020202020204" pitchFamily="34" charset="0"/>
              </a:rPr>
              <a:t>Series of trainings for young people</a:t>
            </a:r>
          </a:p>
        </p:txBody>
      </p:sp>
      <p:sp>
        <p:nvSpPr>
          <p:cNvPr id="14" name="TextBox 14"/>
          <p:cNvSpPr txBox="1"/>
          <p:nvPr/>
        </p:nvSpPr>
        <p:spPr>
          <a:xfrm>
            <a:off x="4277171" y="3822406"/>
            <a:ext cx="3884137" cy="436017"/>
          </a:xfrm>
          <a:prstGeom prst="rect">
            <a:avLst/>
          </a:prstGeom>
        </p:spPr>
        <p:txBody>
          <a:bodyPr lIns="0" tIns="0" rIns="0" bIns="0" rtlCol="0" anchor="t">
            <a:spAutoFit/>
          </a:bodyPr>
          <a:lstStyle/>
          <a:p>
            <a:pPr algn="ctr">
              <a:lnSpc>
                <a:spcPts val="1679"/>
              </a:lnSpc>
            </a:pPr>
            <a:r>
              <a:rPr lang="en-US" sz="1200" spc="12" dirty="0">
                <a:solidFill>
                  <a:srgbClr val="000000"/>
                </a:solidFill>
                <a:latin typeface="Arial" panose="020B0604020202020204" pitchFamily="34" charset="0"/>
                <a:cs typeface="Arial" panose="020B0604020202020204" pitchFamily="34" charset="0"/>
              </a:rPr>
              <a:t>Master class for young people, students and teachers of </a:t>
            </a:r>
            <a:r>
              <a:rPr lang="en-US" sz="1200" spc="12" dirty="0" err="1">
                <a:solidFill>
                  <a:srgbClr val="000000"/>
                </a:solidFill>
                <a:latin typeface="Arial" panose="020B0604020202020204" pitchFamily="34" charset="0"/>
                <a:cs typeface="Arial" panose="020B0604020202020204" pitchFamily="34" charset="0"/>
              </a:rPr>
              <a:t>FerSU</a:t>
            </a:r>
            <a:r>
              <a:rPr lang="en-US" sz="1200" spc="12" dirty="0">
                <a:solidFill>
                  <a:srgbClr val="000000"/>
                </a:solidFill>
                <a:latin typeface="Arial" panose="020B0604020202020204" pitchFamily="34" charset="0"/>
                <a:cs typeface="Arial" panose="020B0604020202020204" pitchFamily="34" charset="0"/>
              </a:rPr>
              <a:t> </a:t>
            </a:r>
          </a:p>
        </p:txBody>
      </p:sp>
      <p:sp>
        <p:nvSpPr>
          <p:cNvPr id="15" name="Прямоугольник 14"/>
          <p:cNvSpPr/>
          <p:nvPr/>
        </p:nvSpPr>
        <p:spPr>
          <a:xfrm>
            <a:off x="2918032" y="279586"/>
            <a:ext cx="6787819" cy="733534"/>
          </a:xfrm>
          <a:prstGeom prst="rect">
            <a:avLst/>
          </a:prstGeom>
        </p:spPr>
        <p:txBody>
          <a:bodyPr wrap="none">
            <a:spAutoFit/>
          </a:bodyPr>
          <a:lstStyle/>
          <a:p>
            <a:pPr algn="ctr">
              <a:lnSpc>
                <a:spcPts val="2520"/>
              </a:lnSpc>
            </a:pPr>
            <a:r>
              <a:rPr lang="en-US" sz="3200" dirty="0" smtClean="0">
                <a:solidFill>
                  <a:schemeClr val="tx2"/>
                </a:solidFill>
                <a:latin typeface="Arial" panose="020B0604020202020204" pitchFamily="34" charset="0"/>
                <a:cs typeface="Arial" panose="020B0604020202020204" pitchFamily="34" charset="0"/>
              </a:rPr>
              <a:t>TOLERANCE CENTER</a:t>
            </a:r>
            <a:r>
              <a:rPr lang="ru-RU" sz="3200" dirty="0" smtClean="0">
                <a:solidFill>
                  <a:schemeClr val="tx2"/>
                </a:solidFill>
                <a:latin typeface="Arial" panose="020B0604020202020204" pitchFamily="34" charset="0"/>
                <a:cs typeface="Arial" panose="020B0604020202020204" pitchFamily="34" charset="0"/>
              </a:rPr>
              <a:t> </a:t>
            </a:r>
            <a:endParaRPr lang="en-US" sz="3200" dirty="0" smtClean="0">
              <a:solidFill>
                <a:schemeClr val="tx2"/>
              </a:solidFill>
              <a:latin typeface="Arial" panose="020B0604020202020204" pitchFamily="34" charset="0"/>
              <a:cs typeface="Arial" panose="020B0604020202020204" pitchFamily="34" charset="0"/>
            </a:endParaRPr>
          </a:p>
          <a:p>
            <a:pPr algn="ctr">
              <a:lnSpc>
                <a:spcPts val="2520"/>
              </a:lnSpc>
            </a:pPr>
            <a:r>
              <a:rPr lang="en-US" sz="3200" dirty="0" smtClean="0">
                <a:solidFill>
                  <a:schemeClr val="tx2"/>
                </a:solidFill>
                <a:latin typeface="Arial" panose="020B0604020202020204" pitchFamily="34" charset="0"/>
                <a:cs typeface="Arial" panose="020B0604020202020204" pitchFamily="34" charset="0"/>
              </a:rPr>
              <a:t>IN </a:t>
            </a:r>
            <a:r>
              <a:rPr lang="en-US" sz="3200" spc="18" dirty="0" smtClean="0">
                <a:solidFill>
                  <a:schemeClr val="tx2"/>
                </a:solidFill>
                <a:latin typeface="Arial" panose="020B0604020202020204" pitchFamily="34" charset="0"/>
                <a:cs typeface="Arial" panose="020B0604020202020204" pitchFamily="34" charset="0"/>
              </a:rPr>
              <a:t>FERGANA STATE UNIVERSITY </a:t>
            </a:r>
            <a:endParaRPr lang="en-US" sz="3200" spc="18"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2537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151776" y="1144453"/>
            <a:ext cx="3598024" cy="2068217"/>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l="-473" r="-473"/>
            </a:stretch>
          </a:blipFill>
        </p:spPr>
      </p:sp>
      <p:sp>
        <p:nvSpPr>
          <p:cNvPr id="5" name="Freeform 5"/>
          <p:cNvSpPr/>
          <p:nvPr/>
        </p:nvSpPr>
        <p:spPr>
          <a:xfrm>
            <a:off x="1227976" y="3625850"/>
            <a:ext cx="3598024" cy="1995355"/>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t="-4" b="-4"/>
            </a:stretch>
          </a:blipFill>
        </p:spPr>
      </p:sp>
      <p:sp>
        <p:nvSpPr>
          <p:cNvPr id="7" name="Freeform 7"/>
          <p:cNvSpPr/>
          <p:nvPr/>
        </p:nvSpPr>
        <p:spPr>
          <a:xfrm>
            <a:off x="5236632" y="3625850"/>
            <a:ext cx="3434065" cy="1995355"/>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4"/>
            <a:stretch>
              <a:fillRect t="-16673" b="-16673"/>
            </a:stretch>
          </a:blipFill>
        </p:spPr>
      </p:sp>
      <p:sp>
        <p:nvSpPr>
          <p:cNvPr id="13" name="TextBox 13"/>
          <p:cNvSpPr txBox="1"/>
          <p:nvPr/>
        </p:nvSpPr>
        <p:spPr>
          <a:xfrm>
            <a:off x="9398000" y="2592928"/>
            <a:ext cx="2785366" cy="1575431"/>
          </a:xfrm>
          <a:prstGeom prst="rect">
            <a:avLst/>
          </a:prstGeom>
        </p:spPr>
        <p:txBody>
          <a:bodyPr wrap="square" lIns="0" tIns="0" rIns="0" bIns="0" rtlCol="0" anchor="t">
            <a:spAutoFit/>
          </a:bodyPr>
          <a:lstStyle/>
          <a:p>
            <a:pPr algn="just">
              <a:lnSpc>
                <a:spcPts val="2520"/>
              </a:lnSpc>
            </a:pPr>
            <a:r>
              <a:rPr lang="en-US" spc="18" dirty="0">
                <a:solidFill>
                  <a:schemeClr val="tx2"/>
                </a:solidFill>
                <a:latin typeface="Arial" panose="020B0604020202020204" pitchFamily="34" charset="0"/>
                <a:cs typeface="Arial" panose="020B0604020202020204" pitchFamily="34" charset="0"/>
              </a:rPr>
              <a:t>Today, the center regularly organizes various events, trainings and roundtables for students, teachers and all interested groups.</a:t>
            </a:r>
            <a:endParaRPr lang="en-US" sz="1800" spc="18" dirty="0">
              <a:solidFill>
                <a:schemeClr val="tx2"/>
              </a:solidFill>
              <a:latin typeface="Arial" panose="020B0604020202020204" pitchFamily="34" charset="0"/>
              <a:cs typeface="Arial" panose="020B0604020202020204" pitchFamily="34" charset="0"/>
            </a:endParaRPr>
          </a:p>
        </p:txBody>
      </p:sp>
      <p:sp>
        <p:nvSpPr>
          <p:cNvPr id="14" name="TextBox 14"/>
          <p:cNvSpPr txBox="1"/>
          <p:nvPr/>
        </p:nvSpPr>
        <p:spPr>
          <a:xfrm>
            <a:off x="1094263" y="5723861"/>
            <a:ext cx="3884137" cy="416589"/>
          </a:xfrm>
          <a:prstGeom prst="rect">
            <a:avLst/>
          </a:prstGeom>
        </p:spPr>
        <p:txBody>
          <a:bodyPr lIns="0" tIns="0" rIns="0" bIns="0" rtlCol="0" anchor="t">
            <a:spAutoFit/>
          </a:bodyPr>
          <a:lstStyle/>
          <a:p>
            <a:pPr algn="ctr">
              <a:lnSpc>
                <a:spcPts val="1679"/>
              </a:lnSpc>
            </a:pPr>
            <a:r>
              <a:rPr lang="en-US" sz="1200" spc="12" dirty="0">
                <a:solidFill>
                  <a:srgbClr val="000000"/>
                </a:solidFill>
                <a:latin typeface="Arial" panose="020B0604020202020204" pitchFamily="34" charset="0"/>
                <a:cs typeface="Arial" panose="020B0604020202020204" pitchFamily="34" charset="0"/>
              </a:rPr>
              <a:t>Training </a:t>
            </a:r>
            <a:r>
              <a:rPr lang="en-US" sz="1200" spc="12" dirty="0" smtClean="0">
                <a:solidFill>
                  <a:srgbClr val="000000"/>
                </a:solidFill>
                <a:latin typeface="Arial" panose="020B0604020202020204" pitchFamily="34" charset="0"/>
                <a:cs typeface="Arial" panose="020B0604020202020204" pitchFamily="34" charset="0"/>
              </a:rPr>
              <a:t>on </a:t>
            </a:r>
            <a:r>
              <a:rPr lang="en-US" sz="1200" spc="12" dirty="0">
                <a:solidFill>
                  <a:srgbClr val="000000"/>
                </a:solidFill>
                <a:latin typeface="Arial" panose="020B0604020202020204" pitchFamily="34" charset="0"/>
                <a:cs typeface="Arial" panose="020B0604020202020204" pitchFamily="34" charset="0"/>
              </a:rPr>
              <a:t>the use of online tools in the educational process</a:t>
            </a:r>
          </a:p>
        </p:txBody>
      </p:sp>
      <p:sp>
        <p:nvSpPr>
          <p:cNvPr id="15" name="TextBox 15"/>
          <p:cNvSpPr txBox="1"/>
          <p:nvPr/>
        </p:nvSpPr>
        <p:spPr>
          <a:xfrm>
            <a:off x="3357473" y="3328700"/>
            <a:ext cx="3241853" cy="218008"/>
          </a:xfrm>
          <a:prstGeom prst="rect">
            <a:avLst/>
          </a:prstGeom>
        </p:spPr>
        <p:txBody>
          <a:bodyPr wrap="square" lIns="0" tIns="0" rIns="0" bIns="0" rtlCol="0" anchor="t">
            <a:spAutoFit/>
          </a:bodyPr>
          <a:lstStyle/>
          <a:p>
            <a:pPr algn="ctr">
              <a:lnSpc>
                <a:spcPts val="1679"/>
              </a:lnSpc>
            </a:pPr>
            <a:r>
              <a:rPr lang="en-US" sz="1200" spc="12" dirty="0">
                <a:solidFill>
                  <a:srgbClr val="000000"/>
                </a:solidFill>
                <a:latin typeface="Arial" panose="020B0604020202020204" pitchFamily="34" charset="0"/>
                <a:cs typeface="Arial" panose="020B0604020202020204" pitchFamily="34" charset="0"/>
              </a:rPr>
              <a:t>Online events in the Tolerance </a:t>
            </a:r>
            <a:r>
              <a:rPr lang="en-US" sz="1200" spc="12" dirty="0" smtClean="0">
                <a:solidFill>
                  <a:srgbClr val="000000"/>
                </a:solidFill>
                <a:latin typeface="Arial" panose="020B0604020202020204" pitchFamily="34" charset="0"/>
                <a:cs typeface="Arial" panose="020B0604020202020204" pitchFamily="34" charset="0"/>
              </a:rPr>
              <a:t>Center</a:t>
            </a:r>
            <a:endParaRPr lang="en-US" sz="1200" spc="12" dirty="0">
              <a:solidFill>
                <a:srgbClr val="000000"/>
              </a:solidFill>
              <a:latin typeface="Arial" panose="020B0604020202020204" pitchFamily="34" charset="0"/>
              <a:cs typeface="Arial" panose="020B0604020202020204" pitchFamily="34" charset="0"/>
            </a:endParaRPr>
          </a:p>
        </p:txBody>
      </p:sp>
      <p:sp>
        <p:nvSpPr>
          <p:cNvPr id="16" name="TextBox 16"/>
          <p:cNvSpPr txBox="1"/>
          <p:nvPr/>
        </p:nvSpPr>
        <p:spPr>
          <a:xfrm>
            <a:off x="5892800" y="5719198"/>
            <a:ext cx="2362200" cy="218008"/>
          </a:xfrm>
          <a:prstGeom prst="rect">
            <a:avLst/>
          </a:prstGeom>
        </p:spPr>
        <p:txBody>
          <a:bodyPr wrap="square" lIns="0" tIns="0" rIns="0" bIns="0" rtlCol="0" anchor="t">
            <a:spAutoFit/>
          </a:bodyPr>
          <a:lstStyle/>
          <a:p>
            <a:pPr algn="ctr">
              <a:lnSpc>
                <a:spcPts val="1679"/>
              </a:lnSpc>
            </a:pPr>
            <a:r>
              <a:rPr lang="en-US" sz="1200" spc="12" dirty="0">
                <a:solidFill>
                  <a:srgbClr val="000000"/>
                </a:solidFill>
                <a:latin typeface="Arial" panose="020B0604020202020204" pitchFamily="34" charset="0"/>
                <a:cs typeface="Arial" panose="020B0604020202020204" pitchFamily="34" charset="0"/>
              </a:rPr>
              <a:t>Roundtable </a:t>
            </a:r>
            <a:r>
              <a:rPr lang="en-US" sz="1200" spc="12" dirty="0" smtClean="0">
                <a:solidFill>
                  <a:srgbClr val="000000"/>
                </a:solidFill>
                <a:latin typeface="Arial" panose="020B0604020202020204" pitchFamily="34" charset="0"/>
                <a:cs typeface="Arial" panose="020B0604020202020204" pitchFamily="34" charset="0"/>
              </a:rPr>
              <a:t>discussion</a:t>
            </a:r>
            <a:endParaRPr lang="en-US" sz="1200" spc="12" dirty="0">
              <a:solidFill>
                <a:srgbClr val="000000"/>
              </a:solidFill>
              <a:latin typeface="Arial" panose="020B0604020202020204" pitchFamily="34" charset="0"/>
              <a:cs typeface="Arial" panose="020B0604020202020204" pitchFamily="34" charset="0"/>
            </a:endParaRPr>
          </a:p>
        </p:txBody>
      </p:sp>
      <p:sp>
        <p:nvSpPr>
          <p:cNvPr id="18" name="Прямоугольник 17"/>
          <p:cNvSpPr/>
          <p:nvPr/>
        </p:nvSpPr>
        <p:spPr>
          <a:xfrm>
            <a:off x="3536182" y="241284"/>
            <a:ext cx="5551520" cy="746808"/>
          </a:xfrm>
          <a:prstGeom prst="rect">
            <a:avLst/>
          </a:prstGeom>
        </p:spPr>
        <p:txBody>
          <a:bodyPr wrap="none">
            <a:spAutoFit/>
          </a:bodyPr>
          <a:lstStyle/>
          <a:p>
            <a:pPr algn="ctr">
              <a:lnSpc>
                <a:spcPts val="2520"/>
              </a:lnSpc>
            </a:pPr>
            <a:r>
              <a:rPr lang="en-US" sz="3200" dirty="0">
                <a:solidFill>
                  <a:schemeClr val="tx2"/>
                </a:solidFill>
                <a:latin typeface="Arial" panose="020B0604020202020204" pitchFamily="34" charset="0"/>
                <a:cs typeface="Arial" panose="020B0604020202020204" pitchFamily="34" charset="0"/>
              </a:rPr>
              <a:t>TOLERANCE </a:t>
            </a:r>
            <a:r>
              <a:rPr lang="en-US" sz="3200" dirty="0" smtClean="0">
                <a:solidFill>
                  <a:schemeClr val="tx2"/>
                </a:solidFill>
                <a:latin typeface="Arial" panose="020B0604020202020204" pitchFamily="34" charset="0"/>
                <a:cs typeface="Arial" panose="020B0604020202020204" pitchFamily="34" charset="0"/>
              </a:rPr>
              <a:t>CENTER </a:t>
            </a:r>
            <a:endParaRPr lang="en-US" sz="3200" dirty="0">
              <a:solidFill>
                <a:schemeClr val="tx2"/>
              </a:solidFill>
              <a:latin typeface="Arial" panose="020B0604020202020204" pitchFamily="34" charset="0"/>
              <a:cs typeface="Arial" panose="020B0604020202020204" pitchFamily="34" charset="0"/>
            </a:endParaRPr>
          </a:p>
          <a:p>
            <a:pPr algn="ctr">
              <a:lnSpc>
                <a:spcPts val="2520"/>
              </a:lnSpc>
            </a:pPr>
            <a:r>
              <a:rPr lang="en-US" sz="3200" dirty="0">
                <a:solidFill>
                  <a:schemeClr val="tx2"/>
                </a:solidFill>
                <a:latin typeface="Arial" panose="020B0604020202020204" pitchFamily="34" charset="0"/>
                <a:cs typeface="Arial" panose="020B0604020202020204" pitchFamily="34" charset="0"/>
              </a:rPr>
              <a:t>IN OSH STATE UNIVERSITY</a:t>
            </a:r>
            <a:endParaRPr lang="en-US" sz="3200" spc="18" dirty="0">
              <a:solidFill>
                <a:schemeClr val="tx2"/>
              </a:solidFill>
              <a:latin typeface="Arial" panose="020B0604020202020204" pitchFamily="34" charset="0"/>
              <a:cs typeface="Arial" panose="020B0604020202020204" pitchFamily="34" charset="0"/>
            </a:endParaRPr>
          </a:p>
        </p:txBody>
      </p:sp>
      <p:pic>
        <p:nvPicPr>
          <p:cNvPr id="19" name="Рисунок 18"/>
          <p:cNvPicPr>
            <a:picLocks noChangeAspect="1"/>
          </p:cNvPicPr>
          <p:nvPr/>
        </p:nvPicPr>
        <p:blipFill rotWithShape="1">
          <a:blip r:embed="rId5" cstate="print">
            <a:extLst>
              <a:ext uri="{28A0092B-C50C-407E-A947-70E740481C1C}">
                <a14:useLocalDpi xmlns:a14="http://schemas.microsoft.com/office/drawing/2010/main" val="0"/>
              </a:ext>
            </a:extLst>
          </a:blip>
          <a:srcRect t="719" b="29056"/>
          <a:stretch/>
        </p:blipFill>
        <p:spPr>
          <a:xfrm>
            <a:off x="5013476" y="1146728"/>
            <a:ext cx="3539955" cy="20839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77800" y="1217145"/>
            <a:ext cx="3897469" cy="2192299"/>
            <a:chOff x="0" y="0"/>
            <a:chExt cx="11289030" cy="6350000"/>
          </a:xfrm>
        </p:grpSpPr>
        <p:sp>
          <p:nvSpPr>
            <p:cNvPr id="3" name="Freeform 3"/>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6271" b="-4850"/>
              </a:stretch>
            </a:blipFill>
          </p:spPr>
        </p:sp>
      </p:grpSp>
      <p:grpSp>
        <p:nvGrpSpPr>
          <p:cNvPr id="4" name="Group 4"/>
          <p:cNvGrpSpPr>
            <a:grpSpLocks noChangeAspect="1"/>
          </p:cNvGrpSpPr>
          <p:nvPr/>
        </p:nvGrpSpPr>
        <p:grpSpPr>
          <a:xfrm>
            <a:off x="4401046" y="1217144"/>
            <a:ext cx="3897469" cy="2192299"/>
            <a:chOff x="0" y="0"/>
            <a:chExt cx="11289030" cy="6350000"/>
          </a:xfrm>
        </p:grpSpPr>
        <p:sp>
          <p:nvSpPr>
            <p:cNvPr id="5" name="Freeform 5"/>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t="-5561" b="-5561"/>
              </a:stretch>
            </a:blipFill>
          </p:spPr>
        </p:sp>
      </p:grpSp>
      <p:grpSp>
        <p:nvGrpSpPr>
          <p:cNvPr id="6" name="Group 6"/>
          <p:cNvGrpSpPr>
            <a:grpSpLocks noChangeAspect="1"/>
          </p:cNvGrpSpPr>
          <p:nvPr/>
        </p:nvGrpSpPr>
        <p:grpSpPr>
          <a:xfrm>
            <a:off x="8624292" y="1217143"/>
            <a:ext cx="3897469" cy="2192299"/>
            <a:chOff x="0" y="0"/>
            <a:chExt cx="11289030" cy="6350000"/>
          </a:xfrm>
        </p:grpSpPr>
        <p:sp>
          <p:nvSpPr>
            <p:cNvPr id="7" name="Freeform 7"/>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4"/>
              <a:stretch>
                <a:fillRect t="-5561" b="-5561"/>
              </a:stretch>
            </a:blipFill>
          </p:spPr>
        </p:sp>
      </p:grpSp>
      <p:pic>
        <p:nvPicPr>
          <p:cNvPr id="8" name="Picture 8"/>
          <p:cNvPicPr>
            <a:picLocks noChangeAspect="1"/>
          </p:cNvPicPr>
          <p:nvPr/>
        </p:nvPicPr>
        <p:blipFill>
          <a:blip r:embed="rId5"/>
          <a:srcRect/>
          <a:stretch>
            <a:fillRect/>
          </a:stretch>
        </p:blipFill>
        <p:spPr>
          <a:xfrm>
            <a:off x="2322636" y="5081978"/>
            <a:ext cx="6572307" cy="1134672"/>
          </a:xfrm>
          <a:prstGeom prst="rect">
            <a:avLst/>
          </a:prstGeom>
        </p:spPr>
      </p:pic>
      <p:sp>
        <p:nvSpPr>
          <p:cNvPr id="9" name="AutoShape 9"/>
          <p:cNvSpPr/>
          <p:nvPr/>
        </p:nvSpPr>
        <p:spPr>
          <a:xfrm>
            <a:off x="539311" y="5081978"/>
            <a:ext cx="11620500" cy="0"/>
          </a:xfrm>
          <a:prstGeom prst="line">
            <a:avLst/>
          </a:prstGeom>
          <a:ln w="47625" cap="rnd">
            <a:solidFill>
              <a:srgbClr val="034EA2"/>
            </a:solidFill>
            <a:prstDash val="solid"/>
            <a:headEnd type="none" w="sm" len="sm"/>
            <a:tailEnd type="none" w="sm" len="sm"/>
          </a:ln>
        </p:spPr>
      </p:sp>
      <p:pic>
        <p:nvPicPr>
          <p:cNvPr id="10" name="Picture 10"/>
          <p:cNvPicPr>
            <a:picLocks noChangeAspect="1"/>
          </p:cNvPicPr>
          <p:nvPr/>
        </p:nvPicPr>
        <p:blipFill>
          <a:blip r:embed="rId6"/>
          <a:srcRect/>
          <a:stretch>
            <a:fillRect/>
          </a:stretch>
        </p:blipFill>
        <p:spPr>
          <a:xfrm>
            <a:off x="8864600" y="5169179"/>
            <a:ext cx="2265441" cy="752613"/>
          </a:xfrm>
          <a:prstGeom prst="rect">
            <a:avLst/>
          </a:prstGeom>
        </p:spPr>
      </p:pic>
      <p:sp>
        <p:nvSpPr>
          <p:cNvPr id="11" name="TextBox 11"/>
          <p:cNvSpPr txBox="1"/>
          <p:nvPr/>
        </p:nvSpPr>
        <p:spPr>
          <a:xfrm>
            <a:off x="177800" y="3625293"/>
            <a:ext cx="12241968" cy="934615"/>
          </a:xfrm>
          <a:prstGeom prst="rect">
            <a:avLst/>
          </a:prstGeom>
        </p:spPr>
        <p:txBody>
          <a:bodyPr lIns="0" tIns="0" rIns="0" bIns="0" rtlCol="0" anchor="t">
            <a:spAutoFit/>
          </a:bodyPr>
          <a:lstStyle/>
          <a:p>
            <a:pPr algn="ctr">
              <a:lnSpc>
                <a:spcPts val="2520"/>
              </a:lnSpc>
            </a:pPr>
            <a:r>
              <a:rPr lang="en-US" spc="18" dirty="0">
                <a:solidFill>
                  <a:schemeClr val="tx2"/>
                </a:solidFill>
                <a:latin typeface="Arial" panose="020B0604020202020204" pitchFamily="34" charset="0"/>
                <a:cs typeface="Arial" panose="020B0604020202020204" pitchFamily="34" charset="0"/>
              </a:rPr>
              <a:t>At present, as part of the project, we are preparing to open a Center for Friendship and Inter-ethnic Harmony at the </a:t>
            </a:r>
            <a:r>
              <a:rPr lang="en-US" spc="18" dirty="0" err="1">
                <a:solidFill>
                  <a:schemeClr val="tx2"/>
                </a:solidFill>
                <a:latin typeface="Arial" panose="020B0604020202020204" pitchFamily="34" charset="0"/>
                <a:cs typeface="Arial" panose="020B0604020202020204" pitchFamily="34" charset="0"/>
              </a:rPr>
              <a:t>Khujand</a:t>
            </a:r>
            <a:r>
              <a:rPr lang="en-US" spc="18" dirty="0">
                <a:solidFill>
                  <a:schemeClr val="tx2"/>
                </a:solidFill>
                <a:latin typeface="Arial" panose="020B0604020202020204" pitchFamily="34" charset="0"/>
                <a:cs typeface="Arial" panose="020B0604020202020204" pitchFamily="34" charset="0"/>
              </a:rPr>
              <a:t> Lyceum. Preparatory work and the purchase of equipment is being actively carried out at the Center, and an open vote among students enabled us to choose the final design of the future Center.</a:t>
            </a:r>
            <a:endParaRPr lang="en-US" sz="1800" spc="18" dirty="0">
              <a:solidFill>
                <a:schemeClr val="tx2"/>
              </a:solidFill>
              <a:latin typeface="HelveticaNeueCyr"/>
            </a:endParaRPr>
          </a:p>
        </p:txBody>
      </p:sp>
      <p:sp>
        <p:nvSpPr>
          <p:cNvPr id="13" name="Прямоугольник 12"/>
          <p:cNvSpPr/>
          <p:nvPr/>
        </p:nvSpPr>
        <p:spPr>
          <a:xfrm>
            <a:off x="1764884" y="204598"/>
            <a:ext cx="9067800" cy="923330"/>
          </a:xfrm>
          <a:prstGeom prst="rect">
            <a:avLst/>
          </a:prstGeom>
        </p:spPr>
        <p:txBody>
          <a:bodyPr wrap="square">
            <a:spAutoFit/>
          </a:bodyPr>
          <a:lstStyle/>
          <a:p>
            <a:pPr algn="ctr"/>
            <a:r>
              <a:rPr lang="ru-RU" b="1" dirty="0" smtClean="0">
                <a:solidFill>
                  <a:schemeClr val="tx2"/>
                </a:solidFill>
                <a:latin typeface="Arial" panose="020B0604020202020204" pitchFamily="34" charset="0"/>
                <a:cs typeface="Arial" panose="020B0604020202020204" pitchFamily="34" charset="0"/>
              </a:rPr>
              <a:t>CONCEPT DESIGN OF THE CENT</a:t>
            </a:r>
            <a:r>
              <a:rPr lang="en-US" b="1" dirty="0" smtClean="0">
                <a:solidFill>
                  <a:schemeClr val="tx2"/>
                </a:solidFill>
                <a:latin typeface="Arial" panose="020B0604020202020204" pitchFamily="34" charset="0"/>
                <a:cs typeface="Arial" panose="020B0604020202020204" pitchFamily="34" charset="0"/>
              </a:rPr>
              <a:t>ER</a:t>
            </a:r>
            <a:r>
              <a:rPr lang="ru-RU" b="1" dirty="0" smtClean="0">
                <a:solidFill>
                  <a:schemeClr val="tx2"/>
                </a:solidFill>
                <a:latin typeface="Arial" panose="020B0604020202020204" pitchFamily="34" charset="0"/>
                <a:cs typeface="Arial" panose="020B0604020202020204" pitchFamily="34" charset="0"/>
              </a:rPr>
              <a:t> FOR FRIENDSHIP AND INTERETHNIC HARMONY AT THE KHUJAND POLYTECHNIC LYCEUM, CHOSEN BY THE STUDENTS.</a:t>
            </a:r>
            <a:endParaRPr lang="ru-RU" b="1" dirty="0">
              <a:solidFill>
                <a:schemeClr val="tx2"/>
              </a:solidFill>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TotalTime>
  <Words>523</Words>
  <Application>Microsoft Office PowerPoint</Application>
  <PresentationFormat>Произвольный</PresentationFormat>
  <Paragraphs>37</Paragraphs>
  <Slides>7</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Adobe Heiti Std R</vt:lpstr>
      <vt:lpstr>HelveticaNeueCyr</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Центры Дружбы</dc:title>
  <cp:lastModifiedBy>ADMIN-V</cp:lastModifiedBy>
  <cp:revision>24</cp:revision>
  <dcterms:created xsi:type="dcterms:W3CDTF">2006-08-16T00:00:00Z</dcterms:created>
  <dcterms:modified xsi:type="dcterms:W3CDTF">2022-02-26T11:49:40Z</dcterms:modified>
  <dc:identifier>DAE5J8SL5SY</dc:identifier>
</cp:coreProperties>
</file>